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0" r:id="rId1"/>
  </p:sldMasterIdLst>
  <p:notesMasterIdLst>
    <p:notesMasterId r:id="rId20"/>
  </p:notesMasterIdLst>
  <p:handoutMasterIdLst>
    <p:handoutMasterId r:id="rId21"/>
  </p:handoutMasterIdLst>
  <p:sldIdLst>
    <p:sldId id="256" r:id="rId2"/>
    <p:sldId id="257" r:id="rId3"/>
    <p:sldId id="258" r:id="rId4"/>
    <p:sldId id="263" r:id="rId5"/>
    <p:sldId id="259" r:id="rId6"/>
    <p:sldId id="264" r:id="rId7"/>
    <p:sldId id="260" r:id="rId8"/>
    <p:sldId id="268" r:id="rId9"/>
    <p:sldId id="274" r:id="rId10"/>
    <p:sldId id="265" r:id="rId11"/>
    <p:sldId id="269" r:id="rId12"/>
    <p:sldId id="271" r:id="rId13"/>
    <p:sldId id="275" r:id="rId14"/>
    <p:sldId id="266" r:id="rId15"/>
    <p:sldId id="272" r:id="rId16"/>
    <p:sldId id="267" r:id="rId17"/>
    <p:sldId id="270" r:id="rId18"/>
    <p:sldId id="273" r:id="rId19"/>
  </p:sldIdLst>
  <p:sldSz cx="12192000" cy="6858000"/>
  <p:notesSz cx="6858000" cy="9144000"/>
  <p:embeddedFontLst>
    <p:embeddedFont>
      <p:font typeface="等线" panose="02010600030101010101" pitchFamily="2" charset="-122"/>
      <p:regular r:id="rId22"/>
      <p:bold r:id="rId23"/>
    </p:embeddedFont>
    <p:embeddedFont>
      <p:font typeface="汉仪星球体W" panose="02010600030101010101" charset="-122"/>
      <p:regular r:id="rId24"/>
    </p:embeddedFont>
    <p:embeddedFont>
      <p:font typeface="微软雅黑" panose="020B0503020204020204" pitchFamily="34" charset="-122"/>
      <p:regular r:id="rId25"/>
      <p:bold r:id="rId2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g lan" initials="yl" lastIdx="1" clrIdx="0">
    <p:extLst>
      <p:ext uri="{19B8F6BF-5375-455C-9EA6-DF929625EA0E}">
        <p15:presenceInfo xmlns:p15="http://schemas.microsoft.com/office/powerpoint/2012/main" userId="688ac68650d5d1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32E66"/>
    <a:srgbClr val="E119B6"/>
    <a:srgbClr val="FCE4F7"/>
    <a:srgbClr val="D3A2DA"/>
    <a:srgbClr val="9840A3"/>
    <a:srgbClr val="FABE00"/>
    <a:srgbClr val="01B3D1"/>
    <a:srgbClr val="D9FAFF"/>
    <a:srgbClr val="FFEDB3"/>
    <a:srgbClr val="78B8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84106" autoAdjust="0"/>
  </p:normalViewPr>
  <p:slideViewPr>
    <p:cSldViewPr snapToGrid="0">
      <p:cViewPr varScale="1">
        <p:scale>
          <a:sx n="75" d="100"/>
          <a:sy n="75" d="100"/>
        </p:scale>
        <p:origin x="498" y="51"/>
      </p:cViewPr>
      <p:guideLst>
        <p:guide orient="horz" pos="2160"/>
        <p:guide pos="3840"/>
      </p:guideLst>
    </p:cSldViewPr>
  </p:slideViewPr>
  <p:notesTextViewPr>
    <p:cViewPr>
      <p:scale>
        <a:sx n="1" d="1"/>
        <a:sy n="1" d="1"/>
      </p:scale>
      <p:origin x="0" y="0"/>
    </p:cViewPr>
  </p:notesTextViewPr>
  <p:notesViewPr>
    <p:cSldViewPr snapToGrid="0">
      <p:cViewPr varScale="1">
        <p:scale>
          <a:sx n="67" d="100"/>
          <a:sy n="67" d="100"/>
        </p:scale>
        <p:origin x="2829" y="6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2-16T21:27:07.992" idx="1">
    <p:pos x="1251" y="3667"/>
    <p:text/>
    <p:extLst mod="1">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F3ACD9-C559-410F-AEB9-3533B2466566}" type="doc">
      <dgm:prSet loTypeId="urn:microsoft.com/office/officeart/2005/8/layout/radial1" loCatId="relationship" qsTypeId="urn:microsoft.com/office/officeart/2005/8/quickstyle/3d3" qsCatId="3D" csTypeId="urn:microsoft.com/office/officeart/2005/8/colors/colorful1#1" csCatId="colorful" phldr="1"/>
      <dgm:spPr/>
      <dgm:t>
        <a:bodyPr/>
        <a:lstStyle/>
        <a:p>
          <a:endParaRPr lang="zh-CN" altLang="en-US"/>
        </a:p>
      </dgm:t>
    </dgm:pt>
    <dgm:pt modelId="{3756D65D-1669-492B-8C24-F125CC61AA2B}">
      <dgm:prSet phldrT="[文本]"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zh-CN" altLang="en-US" sz="2400" dirty="0" smtClean="0">
              <a:latin typeface="微软雅黑" panose="020B0503020204020204" pitchFamily="34" charset="-122"/>
              <a:ea typeface="微软雅黑" panose="020B0503020204020204" pitchFamily="34" charset="-122"/>
            </a:rPr>
            <a:t>研学乐园</a:t>
          </a:r>
          <a:endParaRPr lang="zh-CN" altLang="en-US" sz="2400" dirty="0">
            <a:latin typeface="微软雅黑" panose="020B0503020204020204" pitchFamily="34" charset="-122"/>
            <a:ea typeface="微软雅黑" panose="020B0503020204020204" pitchFamily="34" charset="-122"/>
          </a:endParaRPr>
        </a:p>
      </dgm:t>
    </dgm:pt>
    <dgm:pt modelId="{C3CF5049-95A2-4EA9-9415-AAA4AA34A16C}" type="parTrans" cxnId="{3FC8CACD-AA67-49EC-8F47-6500F6CDFB18}">
      <dgm:prSet/>
      <dgm:spPr/>
      <dgm:t>
        <a:bodyPr/>
        <a:lstStyle/>
        <a:p>
          <a:endParaRPr lang="zh-CN" altLang="en-US"/>
        </a:p>
      </dgm:t>
    </dgm:pt>
    <dgm:pt modelId="{4B3239CF-9197-421F-8B9D-714D698FB5F4}" type="sibTrans" cxnId="{3FC8CACD-AA67-49EC-8F47-6500F6CDFB18}">
      <dgm:prSet/>
      <dgm:spPr/>
      <dgm:t>
        <a:bodyPr/>
        <a:lstStyle/>
        <a:p>
          <a:endParaRPr lang="zh-CN" altLang="en-US"/>
        </a:p>
      </dgm:t>
    </dgm:pt>
    <dgm:pt modelId="{6CB8F2BB-8430-4D7B-8EF7-4195B611A3D5}">
      <dgm:prSet phldrT="[文本]"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zh-CN" altLang="en-US" sz="2400" dirty="0" smtClean="0">
              <a:latin typeface="微软雅黑" panose="020B0503020204020204" pitchFamily="34" charset="-122"/>
              <a:ea typeface="微软雅黑" panose="020B0503020204020204" pitchFamily="34" charset="-122"/>
            </a:rPr>
            <a:t>注册登录</a:t>
          </a:r>
          <a:endParaRPr lang="zh-CN" altLang="en-US" sz="2400" dirty="0">
            <a:latin typeface="微软雅黑" panose="020B0503020204020204" pitchFamily="34" charset="-122"/>
            <a:ea typeface="微软雅黑" panose="020B0503020204020204" pitchFamily="34" charset="-122"/>
          </a:endParaRPr>
        </a:p>
      </dgm:t>
    </dgm:pt>
    <dgm:pt modelId="{365BAF52-3626-495B-9C21-C242768DCDA6}" type="parTrans" cxnId="{BCDCB883-E13A-4E64-8DFE-611DFD090B31}">
      <dgm:prSet/>
      <dgm:spPr/>
      <dgm:t>
        <a:bodyPr/>
        <a:lstStyle/>
        <a:p>
          <a:endParaRPr lang="zh-CN" altLang="en-US">
            <a:latin typeface="微软雅黑" panose="020B0503020204020204" pitchFamily="34" charset="-122"/>
            <a:ea typeface="微软雅黑" panose="020B0503020204020204" pitchFamily="34" charset="-122"/>
          </a:endParaRPr>
        </a:p>
      </dgm:t>
    </dgm:pt>
    <dgm:pt modelId="{0E0689C4-E4EA-459B-B3D8-377D4DB51437}" type="sibTrans" cxnId="{BCDCB883-E13A-4E64-8DFE-611DFD090B31}">
      <dgm:prSet/>
      <dgm:spPr/>
      <dgm:t>
        <a:bodyPr/>
        <a:lstStyle/>
        <a:p>
          <a:endParaRPr lang="zh-CN" altLang="en-US"/>
        </a:p>
      </dgm:t>
    </dgm:pt>
    <dgm:pt modelId="{9521DD9A-65E6-49C7-8718-3F7CAE643469}">
      <dgm:prSet phldrT="[文本]"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zh-CN" altLang="en-US" sz="2400" dirty="0" smtClean="0">
              <a:latin typeface="微软雅黑" panose="020B0503020204020204" pitchFamily="34" charset="-122"/>
              <a:ea typeface="微软雅黑" panose="020B0503020204020204" pitchFamily="34" charset="-122"/>
            </a:rPr>
            <a:t>课程分类</a:t>
          </a:r>
          <a:endParaRPr lang="zh-CN" altLang="en-US" sz="2400" dirty="0">
            <a:latin typeface="微软雅黑" panose="020B0503020204020204" pitchFamily="34" charset="-122"/>
            <a:ea typeface="微软雅黑" panose="020B0503020204020204" pitchFamily="34" charset="-122"/>
          </a:endParaRPr>
        </a:p>
      </dgm:t>
    </dgm:pt>
    <dgm:pt modelId="{454B21E7-62B2-4129-ADF0-784D1F75BB71}" type="parTrans" cxnId="{A3F8B2DC-0EA6-4289-9FAA-70FB6024F82A}">
      <dgm:prSet/>
      <dgm:spPr/>
      <dgm:t>
        <a:bodyPr/>
        <a:lstStyle/>
        <a:p>
          <a:endParaRPr lang="zh-CN" altLang="en-US">
            <a:latin typeface="微软雅黑" panose="020B0503020204020204" pitchFamily="34" charset="-122"/>
            <a:ea typeface="微软雅黑" panose="020B0503020204020204" pitchFamily="34" charset="-122"/>
          </a:endParaRPr>
        </a:p>
      </dgm:t>
    </dgm:pt>
    <dgm:pt modelId="{69820ED4-667D-4299-9214-989B97C91BF7}" type="sibTrans" cxnId="{A3F8B2DC-0EA6-4289-9FAA-70FB6024F82A}">
      <dgm:prSet/>
      <dgm:spPr/>
      <dgm:t>
        <a:bodyPr/>
        <a:lstStyle/>
        <a:p>
          <a:endParaRPr lang="zh-CN" altLang="en-US"/>
        </a:p>
      </dgm:t>
    </dgm:pt>
    <dgm:pt modelId="{6C683837-6448-4742-B866-5E3405B52CE7}">
      <dgm:prSet phldrT="[文本]"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zh-CN" altLang="en-US" sz="2400" dirty="0" smtClean="0">
              <a:latin typeface="微软雅黑" panose="020B0503020204020204" pitchFamily="34" charset="-122"/>
              <a:ea typeface="微软雅黑" panose="020B0503020204020204" pitchFamily="34" charset="-122"/>
            </a:rPr>
            <a:t>个人信息</a:t>
          </a:r>
          <a:endParaRPr lang="zh-CN" altLang="en-US" sz="2400" dirty="0">
            <a:latin typeface="微软雅黑" panose="020B0503020204020204" pitchFamily="34" charset="-122"/>
            <a:ea typeface="微软雅黑" panose="020B0503020204020204" pitchFamily="34" charset="-122"/>
          </a:endParaRPr>
        </a:p>
      </dgm:t>
    </dgm:pt>
    <dgm:pt modelId="{3EBB4047-EF8F-4E68-990E-7EFAB33D54CA}" type="parTrans" cxnId="{EA5A0342-2CA5-41EE-8FF4-177C46D16C3C}">
      <dgm:prSet/>
      <dgm:spPr/>
      <dgm:t>
        <a:bodyPr/>
        <a:lstStyle/>
        <a:p>
          <a:endParaRPr lang="zh-CN" altLang="en-US">
            <a:latin typeface="微软雅黑" panose="020B0503020204020204" pitchFamily="34" charset="-122"/>
            <a:ea typeface="微软雅黑" panose="020B0503020204020204" pitchFamily="34" charset="-122"/>
          </a:endParaRPr>
        </a:p>
      </dgm:t>
    </dgm:pt>
    <dgm:pt modelId="{A11D01C2-E4A3-493C-8C60-6BF8CA224A95}" type="sibTrans" cxnId="{EA5A0342-2CA5-41EE-8FF4-177C46D16C3C}">
      <dgm:prSet/>
      <dgm:spPr/>
      <dgm:t>
        <a:bodyPr/>
        <a:lstStyle/>
        <a:p>
          <a:endParaRPr lang="zh-CN" altLang="en-US"/>
        </a:p>
      </dgm:t>
    </dgm:pt>
    <dgm:pt modelId="{94EED135-480C-433D-8351-3C45E9C9DAA3}">
      <dgm:prSet phldrT="[文本]"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zh-CN" altLang="en-US" sz="2000" dirty="0" smtClean="0">
              <a:latin typeface="微软雅黑" panose="020B0503020204020204" pitchFamily="34" charset="-122"/>
              <a:ea typeface="微软雅黑" panose="020B0503020204020204" pitchFamily="34" charset="-122"/>
            </a:rPr>
            <a:t>班级课程管理</a:t>
          </a:r>
          <a:endParaRPr lang="zh-CN" altLang="en-US" sz="2000" dirty="0">
            <a:latin typeface="微软雅黑" panose="020B0503020204020204" pitchFamily="34" charset="-122"/>
            <a:ea typeface="微软雅黑" panose="020B0503020204020204" pitchFamily="34" charset="-122"/>
          </a:endParaRPr>
        </a:p>
      </dgm:t>
    </dgm:pt>
    <dgm:pt modelId="{DC7FF87C-301C-40B9-B370-AE27AE006186}" type="parTrans" cxnId="{CE60194C-382D-454F-81AC-D3D9F68F4348}">
      <dgm:prSet/>
      <dgm:spPr/>
      <dgm:t>
        <a:bodyPr/>
        <a:lstStyle/>
        <a:p>
          <a:endParaRPr lang="zh-CN" altLang="en-US">
            <a:latin typeface="微软雅黑" panose="020B0503020204020204" pitchFamily="34" charset="-122"/>
            <a:ea typeface="微软雅黑" panose="020B0503020204020204" pitchFamily="34" charset="-122"/>
          </a:endParaRPr>
        </a:p>
      </dgm:t>
    </dgm:pt>
    <dgm:pt modelId="{71954CC0-D24A-4124-BE61-3C5716D4814D}" type="sibTrans" cxnId="{CE60194C-382D-454F-81AC-D3D9F68F4348}">
      <dgm:prSet/>
      <dgm:spPr/>
      <dgm:t>
        <a:bodyPr/>
        <a:lstStyle/>
        <a:p>
          <a:endParaRPr lang="zh-CN" altLang="en-US"/>
        </a:p>
      </dgm:t>
    </dgm:pt>
    <dgm:pt modelId="{335D463B-5527-4AA8-8C1C-F0CC0589EF70}" type="pres">
      <dgm:prSet presAssocID="{E2F3ACD9-C559-410F-AEB9-3533B2466566}" presName="cycle" presStyleCnt="0">
        <dgm:presLayoutVars>
          <dgm:chMax val="1"/>
          <dgm:dir/>
          <dgm:animLvl val="ctr"/>
          <dgm:resizeHandles val="exact"/>
        </dgm:presLayoutVars>
      </dgm:prSet>
      <dgm:spPr/>
      <dgm:t>
        <a:bodyPr/>
        <a:lstStyle/>
        <a:p>
          <a:endParaRPr lang="zh-CN" altLang="en-US"/>
        </a:p>
      </dgm:t>
    </dgm:pt>
    <dgm:pt modelId="{49B81D24-27F9-4583-BF64-05A04A583C1D}" type="pres">
      <dgm:prSet presAssocID="{3756D65D-1669-492B-8C24-F125CC61AA2B}" presName="centerShape" presStyleLbl="node0" presStyleIdx="0" presStyleCnt="1"/>
      <dgm:spPr/>
      <dgm:t>
        <a:bodyPr/>
        <a:lstStyle/>
        <a:p>
          <a:endParaRPr lang="zh-CN" altLang="en-US"/>
        </a:p>
      </dgm:t>
    </dgm:pt>
    <dgm:pt modelId="{36D41189-73C7-42E1-AB2D-283173000BC2}" type="pres">
      <dgm:prSet presAssocID="{365BAF52-3626-495B-9C21-C242768DCDA6}" presName="Name9" presStyleLbl="parChTrans1D2" presStyleIdx="0" presStyleCnt="4"/>
      <dgm:spPr/>
      <dgm:t>
        <a:bodyPr/>
        <a:lstStyle/>
        <a:p>
          <a:endParaRPr lang="zh-CN" altLang="en-US"/>
        </a:p>
      </dgm:t>
    </dgm:pt>
    <dgm:pt modelId="{99FDD1E3-A0C6-4D8B-82F0-92B6FE69272D}" type="pres">
      <dgm:prSet presAssocID="{365BAF52-3626-495B-9C21-C242768DCDA6}" presName="connTx" presStyleLbl="parChTrans1D2" presStyleIdx="0" presStyleCnt="4"/>
      <dgm:spPr/>
      <dgm:t>
        <a:bodyPr/>
        <a:lstStyle/>
        <a:p>
          <a:endParaRPr lang="zh-CN" altLang="en-US"/>
        </a:p>
      </dgm:t>
    </dgm:pt>
    <dgm:pt modelId="{259D174D-3C14-42EF-950A-8B6A7AF2D541}" type="pres">
      <dgm:prSet presAssocID="{6CB8F2BB-8430-4D7B-8EF7-4195B611A3D5}" presName="node" presStyleLbl="node1" presStyleIdx="0" presStyleCnt="4">
        <dgm:presLayoutVars>
          <dgm:bulletEnabled val="1"/>
        </dgm:presLayoutVars>
      </dgm:prSet>
      <dgm:spPr/>
      <dgm:t>
        <a:bodyPr/>
        <a:lstStyle/>
        <a:p>
          <a:endParaRPr lang="zh-CN" altLang="en-US"/>
        </a:p>
      </dgm:t>
    </dgm:pt>
    <dgm:pt modelId="{9DD4C9F0-682F-4FB8-BE58-1775D7B20DBE}" type="pres">
      <dgm:prSet presAssocID="{454B21E7-62B2-4129-ADF0-784D1F75BB71}" presName="Name9" presStyleLbl="parChTrans1D2" presStyleIdx="1" presStyleCnt="4"/>
      <dgm:spPr/>
      <dgm:t>
        <a:bodyPr/>
        <a:lstStyle/>
        <a:p>
          <a:endParaRPr lang="zh-CN" altLang="en-US"/>
        </a:p>
      </dgm:t>
    </dgm:pt>
    <dgm:pt modelId="{02C2A0BA-CB70-47BA-AFB9-A55596A6DA57}" type="pres">
      <dgm:prSet presAssocID="{454B21E7-62B2-4129-ADF0-784D1F75BB71}" presName="connTx" presStyleLbl="parChTrans1D2" presStyleIdx="1" presStyleCnt="4"/>
      <dgm:spPr/>
      <dgm:t>
        <a:bodyPr/>
        <a:lstStyle/>
        <a:p>
          <a:endParaRPr lang="zh-CN" altLang="en-US"/>
        </a:p>
      </dgm:t>
    </dgm:pt>
    <dgm:pt modelId="{D7064F48-9817-426D-9B84-90017F77AF98}" type="pres">
      <dgm:prSet presAssocID="{9521DD9A-65E6-49C7-8718-3F7CAE643469}" presName="node" presStyleLbl="node1" presStyleIdx="1" presStyleCnt="4">
        <dgm:presLayoutVars>
          <dgm:bulletEnabled val="1"/>
        </dgm:presLayoutVars>
      </dgm:prSet>
      <dgm:spPr/>
      <dgm:t>
        <a:bodyPr/>
        <a:lstStyle/>
        <a:p>
          <a:endParaRPr lang="zh-CN" altLang="en-US"/>
        </a:p>
      </dgm:t>
    </dgm:pt>
    <dgm:pt modelId="{4948A47F-A7DD-43FB-8258-6BF000C73429}" type="pres">
      <dgm:prSet presAssocID="{3EBB4047-EF8F-4E68-990E-7EFAB33D54CA}" presName="Name9" presStyleLbl="parChTrans1D2" presStyleIdx="2" presStyleCnt="4"/>
      <dgm:spPr/>
      <dgm:t>
        <a:bodyPr/>
        <a:lstStyle/>
        <a:p>
          <a:endParaRPr lang="zh-CN" altLang="en-US"/>
        </a:p>
      </dgm:t>
    </dgm:pt>
    <dgm:pt modelId="{02519A23-715A-4C51-8AB0-4EFDB7263E6A}" type="pres">
      <dgm:prSet presAssocID="{3EBB4047-EF8F-4E68-990E-7EFAB33D54CA}" presName="connTx" presStyleLbl="parChTrans1D2" presStyleIdx="2" presStyleCnt="4"/>
      <dgm:spPr/>
      <dgm:t>
        <a:bodyPr/>
        <a:lstStyle/>
        <a:p>
          <a:endParaRPr lang="zh-CN" altLang="en-US"/>
        </a:p>
      </dgm:t>
    </dgm:pt>
    <dgm:pt modelId="{48EA4CBD-FE50-4482-888C-8D9F3A692891}" type="pres">
      <dgm:prSet presAssocID="{6C683837-6448-4742-B866-5E3405B52CE7}" presName="node" presStyleLbl="node1" presStyleIdx="2" presStyleCnt="4">
        <dgm:presLayoutVars>
          <dgm:bulletEnabled val="1"/>
        </dgm:presLayoutVars>
      </dgm:prSet>
      <dgm:spPr/>
      <dgm:t>
        <a:bodyPr/>
        <a:lstStyle/>
        <a:p>
          <a:endParaRPr lang="zh-CN" altLang="en-US"/>
        </a:p>
      </dgm:t>
    </dgm:pt>
    <dgm:pt modelId="{042BA195-1C87-4FB7-A2A9-CC465A0BA17F}" type="pres">
      <dgm:prSet presAssocID="{DC7FF87C-301C-40B9-B370-AE27AE006186}" presName="Name9" presStyleLbl="parChTrans1D2" presStyleIdx="3" presStyleCnt="4"/>
      <dgm:spPr/>
      <dgm:t>
        <a:bodyPr/>
        <a:lstStyle/>
        <a:p>
          <a:endParaRPr lang="zh-CN" altLang="en-US"/>
        </a:p>
      </dgm:t>
    </dgm:pt>
    <dgm:pt modelId="{E6611923-20A8-42DB-91EF-4790BCE6C679}" type="pres">
      <dgm:prSet presAssocID="{DC7FF87C-301C-40B9-B370-AE27AE006186}" presName="connTx" presStyleLbl="parChTrans1D2" presStyleIdx="3" presStyleCnt="4"/>
      <dgm:spPr/>
      <dgm:t>
        <a:bodyPr/>
        <a:lstStyle/>
        <a:p>
          <a:endParaRPr lang="zh-CN" altLang="en-US"/>
        </a:p>
      </dgm:t>
    </dgm:pt>
    <dgm:pt modelId="{0D21C805-D839-4C2E-9582-4B6B5A03F4A0}" type="pres">
      <dgm:prSet presAssocID="{94EED135-480C-433D-8351-3C45E9C9DAA3}" presName="node" presStyleLbl="node1" presStyleIdx="3" presStyleCnt="4">
        <dgm:presLayoutVars>
          <dgm:bulletEnabled val="1"/>
        </dgm:presLayoutVars>
      </dgm:prSet>
      <dgm:spPr/>
      <dgm:t>
        <a:bodyPr/>
        <a:lstStyle/>
        <a:p>
          <a:endParaRPr lang="zh-CN" altLang="en-US"/>
        </a:p>
      </dgm:t>
    </dgm:pt>
  </dgm:ptLst>
  <dgm:cxnLst>
    <dgm:cxn modelId="{828D41B0-81CC-4ED2-A2A4-0DC6FB456CA1}" type="presOf" srcId="{9521DD9A-65E6-49C7-8718-3F7CAE643469}" destId="{D7064F48-9817-426D-9B84-90017F77AF98}" srcOrd="0" destOrd="0" presId="urn:microsoft.com/office/officeart/2005/8/layout/radial1"/>
    <dgm:cxn modelId="{39AD5641-102B-43D7-B2AE-55FDEE8B21B3}" type="presOf" srcId="{365BAF52-3626-495B-9C21-C242768DCDA6}" destId="{99FDD1E3-A0C6-4D8B-82F0-92B6FE69272D}" srcOrd="1" destOrd="0" presId="urn:microsoft.com/office/officeart/2005/8/layout/radial1"/>
    <dgm:cxn modelId="{29E06266-A326-48CD-B021-4B48FD67664C}" type="presOf" srcId="{365BAF52-3626-495B-9C21-C242768DCDA6}" destId="{36D41189-73C7-42E1-AB2D-283173000BC2}" srcOrd="0" destOrd="0" presId="urn:microsoft.com/office/officeart/2005/8/layout/radial1"/>
    <dgm:cxn modelId="{BE4D7399-A993-4345-942B-6D82B993F197}" type="presOf" srcId="{DC7FF87C-301C-40B9-B370-AE27AE006186}" destId="{E6611923-20A8-42DB-91EF-4790BCE6C679}" srcOrd="1" destOrd="0" presId="urn:microsoft.com/office/officeart/2005/8/layout/radial1"/>
    <dgm:cxn modelId="{928A9389-6AB9-4FB9-A93B-B54CD8886E34}" type="presOf" srcId="{94EED135-480C-433D-8351-3C45E9C9DAA3}" destId="{0D21C805-D839-4C2E-9582-4B6B5A03F4A0}" srcOrd="0" destOrd="0" presId="urn:microsoft.com/office/officeart/2005/8/layout/radial1"/>
    <dgm:cxn modelId="{76E96CBC-6CFC-4292-BC3C-7CAE0F20CA65}" type="presOf" srcId="{454B21E7-62B2-4129-ADF0-784D1F75BB71}" destId="{02C2A0BA-CB70-47BA-AFB9-A55596A6DA57}" srcOrd="1" destOrd="0" presId="urn:microsoft.com/office/officeart/2005/8/layout/radial1"/>
    <dgm:cxn modelId="{583F8EB8-5E40-4824-BF61-4231377E9CD5}" type="presOf" srcId="{454B21E7-62B2-4129-ADF0-784D1F75BB71}" destId="{9DD4C9F0-682F-4FB8-BE58-1775D7B20DBE}" srcOrd="0" destOrd="0" presId="urn:microsoft.com/office/officeart/2005/8/layout/radial1"/>
    <dgm:cxn modelId="{CE60194C-382D-454F-81AC-D3D9F68F4348}" srcId="{3756D65D-1669-492B-8C24-F125CC61AA2B}" destId="{94EED135-480C-433D-8351-3C45E9C9DAA3}" srcOrd="3" destOrd="0" parTransId="{DC7FF87C-301C-40B9-B370-AE27AE006186}" sibTransId="{71954CC0-D24A-4124-BE61-3C5716D4814D}"/>
    <dgm:cxn modelId="{0883518D-A257-48E2-A79B-D383B3E31175}" type="presOf" srcId="{3756D65D-1669-492B-8C24-F125CC61AA2B}" destId="{49B81D24-27F9-4583-BF64-05A04A583C1D}" srcOrd="0" destOrd="0" presId="urn:microsoft.com/office/officeart/2005/8/layout/radial1"/>
    <dgm:cxn modelId="{EA5A0342-2CA5-41EE-8FF4-177C46D16C3C}" srcId="{3756D65D-1669-492B-8C24-F125CC61AA2B}" destId="{6C683837-6448-4742-B866-5E3405B52CE7}" srcOrd="2" destOrd="0" parTransId="{3EBB4047-EF8F-4E68-990E-7EFAB33D54CA}" sibTransId="{A11D01C2-E4A3-493C-8C60-6BF8CA224A95}"/>
    <dgm:cxn modelId="{F9AB6336-10F8-46C0-A9E2-FD8204BEF9E2}" type="presOf" srcId="{6C683837-6448-4742-B866-5E3405B52CE7}" destId="{48EA4CBD-FE50-4482-888C-8D9F3A692891}" srcOrd="0" destOrd="0" presId="urn:microsoft.com/office/officeart/2005/8/layout/radial1"/>
    <dgm:cxn modelId="{3FC8CACD-AA67-49EC-8F47-6500F6CDFB18}" srcId="{E2F3ACD9-C559-410F-AEB9-3533B2466566}" destId="{3756D65D-1669-492B-8C24-F125CC61AA2B}" srcOrd="0" destOrd="0" parTransId="{C3CF5049-95A2-4EA9-9415-AAA4AA34A16C}" sibTransId="{4B3239CF-9197-421F-8B9D-714D698FB5F4}"/>
    <dgm:cxn modelId="{11943710-3162-45B7-9219-5D5A5B4C9F76}" type="presOf" srcId="{3EBB4047-EF8F-4E68-990E-7EFAB33D54CA}" destId="{4948A47F-A7DD-43FB-8258-6BF000C73429}" srcOrd="0" destOrd="0" presId="urn:microsoft.com/office/officeart/2005/8/layout/radial1"/>
    <dgm:cxn modelId="{1F305B82-C3F8-4745-B189-C65D11CCAC4A}" type="presOf" srcId="{6CB8F2BB-8430-4D7B-8EF7-4195B611A3D5}" destId="{259D174D-3C14-42EF-950A-8B6A7AF2D541}" srcOrd="0" destOrd="0" presId="urn:microsoft.com/office/officeart/2005/8/layout/radial1"/>
    <dgm:cxn modelId="{6C26EB83-2FF6-4F0E-B9A5-F0BA97EA9CCB}" type="presOf" srcId="{DC7FF87C-301C-40B9-B370-AE27AE006186}" destId="{042BA195-1C87-4FB7-A2A9-CC465A0BA17F}" srcOrd="0" destOrd="0" presId="urn:microsoft.com/office/officeart/2005/8/layout/radial1"/>
    <dgm:cxn modelId="{A3F8B2DC-0EA6-4289-9FAA-70FB6024F82A}" srcId="{3756D65D-1669-492B-8C24-F125CC61AA2B}" destId="{9521DD9A-65E6-49C7-8718-3F7CAE643469}" srcOrd="1" destOrd="0" parTransId="{454B21E7-62B2-4129-ADF0-784D1F75BB71}" sibTransId="{69820ED4-667D-4299-9214-989B97C91BF7}"/>
    <dgm:cxn modelId="{3A5E8A0A-9F90-4260-A4B5-A622E486C412}" type="presOf" srcId="{3EBB4047-EF8F-4E68-990E-7EFAB33D54CA}" destId="{02519A23-715A-4C51-8AB0-4EFDB7263E6A}" srcOrd="1" destOrd="0" presId="urn:microsoft.com/office/officeart/2005/8/layout/radial1"/>
    <dgm:cxn modelId="{AA0A8C5C-400F-457C-8DBD-3681D8B4AD03}" type="presOf" srcId="{E2F3ACD9-C559-410F-AEB9-3533B2466566}" destId="{335D463B-5527-4AA8-8C1C-F0CC0589EF70}" srcOrd="0" destOrd="0" presId="urn:microsoft.com/office/officeart/2005/8/layout/radial1"/>
    <dgm:cxn modelId="{BCDCB883-E13A-4E64-8DFE-611DFD090B31}" srcId="{3756D65D-1669-492B-8C24-F125CC61AA2B}" destId="{6CB8F2BB-8430-4D7B-8EF7-4195B611A3D5}" srcOrd="0" destOrd="0" parTransId="{365BAF52-3626-495B-9C21-C242768DCDA6}" sibTransId="{0E0689C4-E4EA-459B-B3D8-377D4DB51437}"/>
    <dgm:cxn modelId="{063E8DD4-DEC9-4878-A2B0-14D74966FED7}" type="presParOf" srcId="{335D463B-5527-4AA8-8C1C-F0CC0589EF70}" destId="{49B81D24-27F9-4583-BF64-05A04A583C1D}" srcOrd="0" destOrd="0" presId="urn:microsoft.com/office/officeart/2005/8/layout/radial1"/>
    <dgm:cxn modelId="{8B3C2246-C4F7-40B0-87B7-A39BD184CACB}" type="presParOf" srcId="{335D463B-5527-4AA8-8C1C-F0CC0589EF70}" destId="{36D41189-73C7-42E1-AB2D-283173000BC2}" srcOrd="1" destOrd="0" presId="urn:microsoft.com/office/officeart/2005/8/layout/radial1"/>
    <dgm:cxn modelId="{203F93B8-B9AF-42D3-AD16-6118427EBEFA}" type="presParOf" srcId="{36D41189-73C7-42E1-AB2D-283173000BC2}" destId="{99FDD1E3-A0C6-4D8B-82F0-92B6FE69272D}" srcOrd="0" destOrd="0" presId="urn:microsoft.com/office/officeart/2005/8/layout/radial1"/>
    <dgm:cxn modelId="{5527FE10-B78E-40CB-8F8C-1589E78E9742}" type="presParOf" srcId="{335D463B-5527-4AA8-8C1C-F0CC0589EF70}" destId="{259D174D-3C14-42EF-950A-8B6A7AF2D541}" srcOrd="2" destOrd="0" presId="urn:microsoft.com/office/officeart/2005/8/layout/radial1"/>
    <dgm:cxn modelId="{C79CEDC6-3824-417B-B628-33C052A96BC0}" type="presParOf" srcId="{335D463B-5527-4AA8-8C1C-F0CC0589EF70}" destId="{9DD4C9F0-682F-4FB8-BE58-1775D7B20DBE}" srcOrd="3" destOrd="0" presId="urn:microsoft.com/office/officeart/2005/8/layout/radial1"/>
    <dgm:cxn modelId="{399648C5-1E78-4EF3-912B-9D0EFA18BD20}" type="presParOf" srcId="{9DD4C9F0-682F-4FB8-BE58-1775D7B20DBE}" destId="{02C2A0BA-CB70-47BA-AFB9-A55596A6DA57}" srcOrd="0" destOrd="0" presId="urn:microsoft.com/office/officeart/2005/8/layout/radial1"/>
    <dgm:cxn modelId="{E1EE29CF-F82B-4188-9059-7B181131EAF7}" type="presParOf" srcId="{335D463B-5527-4AA8-8C1C-F0CC0589EF70}" destId="{D7064F48-9817-426D-9B84-90017F77AF98}" srcOrd="4" destOrd="0" presId="urn:microsoft.com/office/officeart/2005/8/layout/radial1"/>
    <dgm:cxn modelId="{8F61DAB7-B899-40A8-BA8F-AABE58986FCE}" type="presParOf" srcId="{335D463B-5527-4AA8-8C1C-F0CC0589EF70}" destId="{4948A47F-A7DD-43FB-8258-6BF000C73429}" srcOrd="5" destOrd="0" presId="urn:microsoft.com/office/officeart/2005/8/layout/radial1"/>
    <dgm:cxn modelId="{97C72840-1E43-4D45-9076-4099CA628A39}" type="presParOf" srcId="{4948A47F-A7DD-43FB-8258-6BF000C73429}" destId="{02519A23-715A-4C51-8AB0-4EFDB7263E6A}" srcOrd="0" destOrd="0" presId="urn:microsoft.com/office/officeart/2005/8/layout/radial1"/>
    <dgm:cxn modelId="{042B30FA-33DB-4F1B-8946-54FC8E21FAA8}" type="presParOf" srcId="{335D463B-5527-4AA8-8C1C-F0CC0589EF70}" destId="{48EA4CBD-FE50-4482-888C-8D9F3A692891}" srcOrd="6" destOrd="0" presId="urn:microsoft.com/office/officeart/2005/8/layout/radial1"/>
    <dgm:cxn modelId="{E39C713B-4D9A-4E24-9455-34B88D5C5A9C}" type="presParOf" srcId="{335D463B-5527-4AA8-8C1C-F0CC0589EF70}" destId="{042BA195-1C87-4FB7-A2A9-CC465A0BA17F}" srcOrd="7" destOrd="0" presId="urn:microsoft.com/office/officeart/2005/8/layout/radial1"/>
    <dgm:cxn modelId="{1A6258D9-5254-4435-9695-26C7A3850755}" type="presParOf" srcId="{042BA195-1C87-4FB7-A2A9-CC465A0BA17F}" destId="{E6611923-20A8-42DB-91EF-4790BCE6C679}" srcOrd="0" destOrd="0" presId="urn:microsoft.com/office/officeart/2005/8/layout/radial1"/>
    <dgm:cxn modelId="{D88AFC4D-8E8A-4B16-8470-7D27362BCDFE}" type="presParOf" srcId="{335D463B-5527-4AA8-8C1C-F0CC0589EF70}" destId="{0D21C805-D839-4C2E-9582-4B6B5A03F4A0}" srcOrd="8" destOrd="0" presId="urn:microsoft.com/office/officeart/2005/8/layout/radial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B81D24-27F9-4583-BF64-05A04A583C1D}">
      <dsp:nvSpPr>
        <dsp:cNvPr id="0" name=""/>
        <dsp:cNvSpPr/>
      </dsp:nvSpPr>
      <dsp:spPr>
        <a:xfrm>
          <a:off x="2159287" y="1544034"/>
          <a:ext cx="1173347" cy="1173347"/>
        </a:xfrm>
        <a:prstGeom prst="ellipse">
          <a:avLst/>
        </a:prstGeom>
        <a:solidFill>
          <a:schemeClr val="accent1">
            <a:hueOff val="0"/>
            <a:satOff val="0"/>
            <a:lumOff val="0"/>
            <a:alphaOff val="0"/>
          </a:schemeClr>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研学乐园</a:t>
          </a:r>
          <a:endParaRPr lang="zh-CN" altLang="en-US" sz="2400" kern="1200" dirty="0">
            <a:latin typeface="微软雅黑" panose="020B0503020204020204" pitchFamily="34" charset="-122"/>
            <a:ea typeface="微软雅黑" panose="020B0503020204020204" pitchFamily="34" charset="-122"/>
          </a:endParaRPr>
        </a:p>
      </dsp:txBody>
      <dsp:txXfrm>
        <a:off x="2331120" y="1715867"/>
        <a:ext cx="829681" cy="829681"/>
      </dsp:txXfrm>
    </dsp:sp>
    <dsp:sp modelId="{36D41189-73C7-42E1-AB2D-283173000BC2}">
      <dsp:nvSpPr>
        <dsp:cNvPr id="0" name=""/>
        <dsp:cNvSpPr/>
      </dsp:nvSpPr>
      <dsp:spPr>
        <a:xfrm rot="16200000">
          <a:off x="2568672" y="1347517"/>
          <a:ext cx="354576" cy="38456"/>
        </a:xfrm>
        <a:custGeom>
          <a:avLst/>
          <a:gdLst/>
          <a:ahLst/>
          <a:cxnLst/>
          <a:rect l="0" t="0" r="0" b="0"/>
          <a:pathLst>
            <a:path>
              <a:moveTo>
                <a:pt x="0" y="19228"/>
              </a:moveTo>
              <a:lnTo>
                <a:pt x="354576" y="19228"/>
              </a:lnTo>
            </a:path>
          </a:pathLst>
        </a:custGeom>
        <a:noFill/>
        <a:ln w="1270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微软雅黑" panose="020B0503020204020204" pitchFamily="34" charset="-122"/>
            <a:ea typeface="微软雅黑" panose="020B0503020204020204" pitchFamily="34" charset="-122"/>
          </a:endParaRPr>
        </a:p>
      </dsp:txBody>
      <dsp:txXfrm>
        <a:off x="2737096" y="1357881"/>
        <a:ext cx="17728" cy="17728"/>
      </dsp:txXfrm>
    </dsp:sp>
    <dsp:sp modelId="{259D174D-3C14-42EF-950A-8B6A7AF2D541}">
      <dsp:nvSpPr>
        <dsp:cNvPr id="0" name=""/>
        <dsp:cNvSpPr/>
      </dsp:nvSpPr>
      <dsp:spPr>
        <a:xfrm>
          <a:off x="2159287" y="16109"/>
          <a:ext cx="1173347" cy="1173347"/>
        </a:xfrm>
        <a:prstGeom prst="ellipse">
          <a:avLst/>
        </a:prstGeom>
        <a:solidFill>
          <a:schemeClr val="accent2">
            <a:hueOff val="0"/>
            <a:satOff val="0"/>
            <a:lumOff val="0"/>
            <a:alphaOff val="0"/>
          </a:schemeClr>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注册登录</a:t>
          </a:r>
          <a:endParaRPr lang="zh-CN" altLang="en-US" sz="2400" kern="1200" dirty="0">
            <a:latin typeface="微软雅黑" panose="020B0503020204020204" pitchFamily="34" charset="-122"/>
            <a:ea typeface="微软雅黑" panose="020B0503020204020204" pitchFamily="34" charset="-122"/>
          </a:endParaRPr>
        </a:p>
      </dsp:txBody>
      <dsp:txXfrm>
        <a:off x="2331120" y="187942"/>
        <a:ext cx="829681" cy="829681"/>
      </dsp:txXfrm>
    </dsp:sp>
    <dsp:sp modelId="{9DD4C9F0-682F-4FB8-BE58-1775D7B20DBE}">
      <dsp:nvSpPr>
        <dsp:cNvPr id="0" name=""/>
        <dsp:cNvSpPr/>
      </dsp:nvSpPr>
      <dsp:spPr>
        <a:xfrm>
          <a:off x="3332634" y="2111479"/>
          <a:ext cx="354576" cy="38456"/>
        </a:xfrm>
        <a:custGeom>
          <a:avLst/>
          <a:gdLst/>
          <a:ahLst/>
          <a:cxnLst/>
          <a:rect l="0" t="0" r="0" b="0"/>
          <a:pathLst>
            <a:path>
              <a:moveTo>
                <a:pt x="0" y="19228"/>
              </a:moveTo>
              <a:lnTo>
                <a:pt x="354576" y="19228"/>
              </a:lnTo>
            </a:path>
          </a:pathLst>
        </a:custGeom>
        <a:noFill/>
        <a:ln w="1270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微软雅黑" panose="020B0503020204020204" pitchFamily="34" charset="-122"/>
            <a:ea typeface="微软雅黑" panose="020B0503020204020204" pitchFamily="34" charset="-122"/>
          </a:endParaRPr>
        </a:p>
      </dsp:txBody>
      <dsp:txXfrm>
        <a:off x="3501058" y="2121843"/>
        <a:ext cx="17728" cy="17728"/>
      </dsp:txXfrm>
    </dsp:sp>
    <dsp:sp modelId="{D7064F48-9817-426D-9B84-90017F77AF98}">
      <dsp:nvSpPr>
        <dsp:cNvPr id="0" name=""/>
        <dsp:cNvSpPr/>
      </dsp:nvSpPr>
      <dsp:spPr>
        <a:xfrm>
          <a:off x="3687211" y="1544034"/>
          <a:ext cx="1173347" cy="1173347"/>
        </a:xfrm>
        <a:prstGeom prst="ellipse">
          <a:avLst/>
        </a:prstGeom>
        <a:solidFill>
          <a:schemeClr val="accent3">
            <a:hueOff val="0"/>
            <a:satOff val="0"/>
            <a:lumOff val="0"/>
            <a:alphaOff val="0"/>
          </a:schemeClr>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课程分类</a:t>
          </a:r>
          <a:endParaRPr lang="zh-CN" altLang="en-US" sz="2400" kern="1200" dirty="0">
            <a:latin typeface="微软雅黑" panose="020B0503020204020204" pitchFamily="34" charset="-122"/>
            <a:ea typeface="微软雅黑" panose="020B0503020204020204" pitchFamily="34" charset="-122"/>
          </a:endParaRPr>
        </a:p>
      </dsp:txBody>
      <dsp:txXfrm>
        <a:off x="3859044" y="1715867"/>
        <a:ext cx="829681" cy="829681"/>
      </dsp:txXfrm>
    </dsp:sp>
    <dsp:sp modelId="{4948A47F-A7DD-43FB-8258-6BF000C73429}">
      <dsp:nvSpPr>
        <dsp:cNvPr id="0" name=""/>
        <dsp:cNvSpPr/>
      </dsp:nvSpPr>
      <dsp:spPr>
        <a:xfrm rot="5400000">
          <a:off x="2568672" y="2875441"/>
          <a:ext cx="354576" cy="38456"/>
        </a:xfrm>
        <a:custGeom>
          <a:avLst/>
          <a:gdLst/>
          <a:ahLst/>
          <a:cxnLst/>
          <a:rect l="0" t="0" r="0" b="0"/>
          <a:pathLst>
            <a:path>
              <a:moveTo>
                <a:pt x="0" y="19228"/>
              </a:moveTo>
              <a:lnTo>
                <a:pt x="354576" y="19228"/>
              </a:lnTo>
            </a:path>
          </a:pathLst>
        </a:custGeom>
        <a:noFill/>
        <a:ln w="1270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微软雅黑" panose="020B0503020204020204" pitchFamily="34" charset="-122"/>
            <a:ea typeface="微软雅黑" panose="020B0503020204020204" pitchFamily="34" charset="-122"/>
          </a:endParaRPr>
        </a:p>
      </dsp:txBody>
      <dsp:txXfrm>
        <a:off x="2737096" y="2885805"/>
        <a:ext cx="17728" cy="17728"/>
      </dsp:txXfrm>
    </dsp:sp>
    <dsp:sp modelId="{48EA4CBD-FE50-4482-888C-8D9F3A692891}">
      <dsp:nvSpPr>
        <dsp:cNvPr id="0" name=""/>
        <dsp:cNvSpPr/>
      </dsp:nvSpPr>
      <dsp:spPr>
        <a:xfrm>
          <a:off x="2159287" y="3071958"/>
          <a:ext cx="1173347" cy="1173347"/>
        </a:xfrm>
        <a:prstGeom prst="ellipse">
          <a:avLst/>
        </a:prstGeom>
        <a:solidFill>
          <a:schemeClr val="accent4">
            <a:hueOff val="0"/>
            <a:satOff val="0"/>
            <a:lumOff val="0"/>
            <a:alphaOff val="0"/>
          </a:schemeClr>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个人信息</a:t>
          </a:r>
          <a:endParaRPr lang="zh-CN" altLang="en-US" sz="2400" kern="1200" dirty="0">
            <a:latin typeface="微软雅黑" panose="020B0503020204020204" pitchFamily="34" charset="-122"/>
            <a:ea typeface="微软雅黑" panose="020B0503020204020204" pitchFamily="34" charset="-122"/>
          </a:endParaRPr>
        </a:p>
      </dsp:txBody>
      <dsp:txXfrm>
        <a:off x="2331120" y="3243791"/>
        <a:ext cx="829681" cy="829681"/>
      </dsp:txXfrm>
    </dsp:sp>
    <dsp:sp modelId="{042BA195-1C87-4FB7-A2A9-CC465A0BA17F}">
      <dsp:nvSpPr>
        <dsp:cNvPr id="0" name=""/>
        <dsp:cNvSpPr/>
      </dsp:nvSpPr>
      <dsp:spPr>
        <a:xfrm rot="10800000">
          <a:off x="1804710" y="2111479"/>
          <a:ext cx="354576" cy="38456"/>
        </a:xfrm>
        <a:custGeom>
          <a:avLst/>
          <a:gdLst/>
          <a:ahLst/>
          <a:cxnLst/>
          <a:rect l="0" t="0" r="0" b="0"/>
          <a:pathLst>
            <a:path>
              <a:moveTo>
                <a:pt x="0" y="19228"/>
              </a:moveTo>
              <a:lnTo>
                <a:pt x="354576" y="19228"/>
              </a:lnTo>
            </a:path>
          </a:pathLst>
        </a:custGeom>
        <a:noFill/>
        <a:ln w="1270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微软雅黑" panose="020B0503020204020204" pitchFamily="34" charset="-122"/>
            <a:ea typeface="微软雅黑" panose="020B0503020204020204" pitchFamily="34" charset="-122"/>
          </a:endParaRPr>
        </a:p>
      </dsp:txBody>
      <dsp:txXfrm rot="10800000">
        <a:off x="1973134" y="2121843"/>
        <a:ext cx="17728" cy="17728"/>
      </dsp:txXfrm>
    </dsp:sp>
    <dsp:sp modelId="{0D21C805-D839-4C2E-9582-4B6B5A03F4A0}">
      <dsp:nvSpPr>
        <dsp:cNvPr id="0" name=""/>
        <dsp:cNvSpPr/>
      </dsp:nvSpPr>
      <dsp:spPr>
        <a:xfrm>
          <a:off x="631362" y="1544034"/>
          <a:ext cx="1173347" cy="1173347"/>
        </a:xfrm>
        <a:prstGeom prst="ellipse">
          <a:avLst/>
        </a:prstGeom>
        <a:solidFill>
          <a:schemeClr val="accent5">
            <a:hueOff val="0"/>
            <a:satOff val="0"/>
            <a:lumOff val="0"/>
            <a:alphaOff val="0"/>
          </a:schemeClr>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班级课程管理</a:t>
          </a:r>
          <a:endParaRPr lang="zh-CN" altLang="en-US" sz="2000" kern="1200" dirty="0">
            <a:latin typeface="微软雅黑" panose="020B0503020204020204" pitchFamily="34" charset="-122"/>
            <a:ea typeface="微软雅黑" panose="020B0503020204020204" pitchFamily="34" charset="-122"/>
          </a:endParaRPr>
        </a:p>
      </dsp:txBody>
      <dsp:txXfrm>
        <a:off x="803195" y="1715867"/>
        <a:ext cx="829681" cy="829681"/>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27039E-2448-4947-8E19-C1444C61DBC5}" type="datetimeFigureOut">
              <a:rPr lang="zh-CN" altLang="en-US" smtClean="0"/>
              <a:pPr/>
              <a:t>2018/12/19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226B47-C0B1-430F-8674-9BBB64A87708}" type="slidenum">
              <a:rPr lang="zh-CN" altLang="en-US" smtClean="0"/>
              <a:pPr/>
              <a:t>‹#›</a:t>
            </a:fld>
            <a:endParaRPr lang="zh-CN" altLang="en-US"/>
          </a:p>
        </p:txBody>
      </p:sp>
    </p:spTree>
    <p:extLst>
      <p:ext uri="{BB962C8B-B14F-4D97-AF65-F5344CB8AC3E}">
        <p14:creationId xmlns:p14="http://schemas.microsoft.com/office/powerpoint/2010/main" val="4743231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EA446-984E-455E-8015-096B6F3CAC12}" type="datetimeFigureOut">
              <a:rPr lang="zh-CN" altLang="en-US" smtClean="0"/>
              <a:t>2018/12/19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1FDC45-C0B6-4CAF-9AB5-7E3AF44D29B7}" type="slidenum">
              <a:rPr lang="zh-CN" altLang="en-US" smtClean="0"/>
              <a:t>‹#›</a:t>
            </a:fld>
            <a:endParaRPr lang="zh-CN" altLang="en-US"/>
          </a:p>
        </p:txBody>
      </p:sp>
    </p:spTree>
    <p:extLst>
      <p:ext uri="{BB962C8B-B14F-4D97-AF65-F5344CB8AC3E}">
        <p14:creationId xmlns:p14="http://schemas.microsoft.com/office/powerpoint/2010/main" val="727954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在我们进行正式的课程设计和平台研发之前呢，我们需要一定的理论支撑，所以我们通过研究得到</a:t>
            </a:r>
            <a:r>
              <a:rPr lang="zh-CN" altLang="en-US" dirty="0" smtClean="0"/>
              <a:t>了这个研</a:t>
            </a:r>
            <a:r>
              <a:rPr lang="zh-CN" altLang="en-US" dirty="0" smtClean="0"/>
              <a:t>学旅行课程设计和管理平台研发的理论依据。来指导我们后续的工作</a:t>
            </a:r>
            <a:endParaRPr lang="zh-CN" altLang="en-US" dirty="0"/>
          </a:p>
        </p:txBody>
      </p:sp>
      <p:sp>
        <p:nvSpPr>
          <p:cNvPr id="4" name="灯片编号占位符 3"/>
          <p:cNvSpPr>
            <a:spLocks noGrp="1"/>
          </p:cNvSpPr>
          <p:nvPr>
            <p:ph type="sldNum" sz="quarter" idx="10"/>
          </p:nvPr>
        </p:nvSpPr>
        <p:spPr/>
        <p:txBody>
          <a:bodyPr/>
          <a:lstStyle/>
          <a:p>
            <a:fld id="{4A1FDC45-C0B6-4CAF-9AB5-7E3AF44D29B7}" type="slidenum">
              <a:rPr lang="zh-CN" altLang="en-US" smtClean="0"/>
              <a:t>10</a:t>
            </a:fld>
            <a:endParaRPr lang="zh-CN" altLang="en-US"/>
          </a:p>
        </p:txBody>
      </p:sp>
    </p:spTree>
    <p:extLst>
      <p:ext uri="{BB962C8B-B14F-4D97-AF65-F5344CB8AC3E}">
        <p14:creationId xmlns:p14="http://schemas.microsoft.com/office/powerpoint/2010/main" val="1076549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下面我将分三块来介绍理论依据。首先，因为国内外对研学旅行课程并没有一个统一标准的定义，因此我们经过文献阅读，结合现有的研学旅行政策</a:t>
            </a:r>
            <a:r>
              <a:rPr lang="zh-CN" altLang="en-US" dirty="0" smtClean="0"/>
              <a:t>，得出</a:t>
            </a:r>
            <a:r>
              <a:rPr lang="zh-CN" altLang="en-US" dirty="0" smtClean="0"/>
              <a:t>了我们自己对研学旅行课程的定义。    然后，我们又去了解了研学旅行课程的背景，结合前期访谈调查，总结了现在研学旅行的发展现状。接着，我们针对现状和研学旅行课程的特点，论述了研学旅行课程开发的要求和方法，包括课程的培养目标、内容、结构、实施模式等等。</a:t>
            </a:r>
            <a:endParaRPr lang="zh-CN" altLang="en-US" dirty="0"/>
          </a:p>
        </p:txBody>
      </p:sp>
      <p:sp>
        <p:nvSpPr>
          <p:cNvPr id="4" name="灯片编号占位符 3"/>
          <p:cNvSpPr>
            <a:spLocks noGrp="1"/>
          </p:cNvSpPr>
          <p:nvPr>
            <p:ph type="sldNum" sz="quarter" idx="10"/>
          </p:nvPr>
        </p:nvSpPr>
        <p:spPr/>
        <p:txBody>
          <a:bodyPr/>
          <a:lstStyle/>
          <a:p>
            <a:fld id="{4A1FDC45-C0B6-4CAF-9AB5-7E3AF44D29B7}" type="slidenum">
              <a:rPr lang="zh-CN" altLang="en-US" smtClean="0"/>
              <a:t>11</a:t>
            </a:fld>
            <a:endParaRPr lang="zh-CN" altLang="en-US"/>
          </a:p>
        </p:txBody>
      </p:sp>
    </p:spTree>
    <p:extLst>
      <p:ext uri="{BB962C8B-B14F-4D97-AF65-F5344CB8AC3E}">
        <p14:creationId xmlns:p14="http://schemas.microsoft.com/office/powerpoint/2010/main" val="1966575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可能是由于我们访谈技巧的问题，没有挖掘到公司更多的隐秘信息，研学旅行公司课程设计具体过程，要求学生达到的目标。</a:t>
            </a:r>
            <a:endParaRPr lang="en-US" altLang="zh-CN" dirty="0" smtClean="0"/>
          </a:p>
          <a:p>
            <a:r>
              <a:rPr lang="zh-CN" altLang="en-US" dirty="0" smtClean="0"/>
              <a:t>其实公司那边邀请我们可以作为他们的辅导员带一次研学旅行，但是由于时间长的问题没有实现，因此我们的现状分析还不是太全面。</a:t>
            </a:r>
            <a:endParaRPr lang="en-US" altLang="zh-CN" dirty="0" smtClean="0"/>
          </a:p>
        </p:txBody>
      </p:sp>
      <p:sp>
        <p:nvSpPr>
          <p:cNvPr id="4" name="灯片编号占位符 3"/>
          <p:cNvSpPr>
            <a:spLocks noGrp="1"/>
          </p:cNvSpPr>
          <p:nvPr>
            <p:ph type="sldNum" sz="quarter" idx="10"/>
          </p:nvPr>
        </p:nvSpPr>
        <p:spPr/>
        <p:txBody>
          <a:bodyPr/>
          <a:lstStyle/>
          <a:p>
            <a:fld id="{4A1FDC45-C0B6-4CAF-9AB5-7E3AF44D29B7}" type="slidenum">
              <a:rPr lang="zh-CN" altLang="en-US" smtClean="0"/>
              <a:t>12</a:t>
            </a:fld>
            <a:endParaRPr lang="zh-CN" altLang="en-US"/>
          </a:p>
        </p:txBody>
      </p:sp>
    </p:spTree>
    <p:extLst>
      <p:ext uri="{BB962C8B-B14F-4D97-AF65-F5344CB8AC3E}">
        <p14:creationId xmlns:p14="http://schemas.microsoft.com/office/powerpoint/2010/main" val="3527416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该平台主要从两大方面出发实现功能，一方面是课程，另一方面是用户。</a:t>
            </a:r>
          </a:p>
          <a:p>
            <a:r>
              <a:rPr lang="zh-CN" altLang="en-US" dirty="0" smtClean="0"/>
              <a:t>由课程展开的包括研学引导、课程分类、推送等等。</a:t>
            </a:r>
          </a:p>
          <a:p>
            <a:r>
              <a:rPr lang="zh-CN" altLang="en-US" dirty="0" smtClean="0"/>
              <a:t>由用户展开的包括个人信息、班级管理、研学历程。</a:t>
            </a:r>
          </a:p>
          <a:p>
            <a:r>
              <a:rPr lang="zh-CN" altLang="en-US" dirty="0" smtClean="0"/>
              <a:t>至于评测系统，还有待开发。</a:t>
            </a:r>
          </a:p>
          <a:p>
            <a:endParaRPr lang="zh-CN" altLang="en-US" dirty="0" smtClean="0"/>
          </a:p>
          <a:p>
            <a:r>
              <a:rPr lang="zh-CN" altLang="en-US" dirty="0" smtClean="0"/>
              <a:t>平台涉及的老师、学生和课程间的关系由以下的数据库表格建立联系。</a:t>
            </a:r>
            <a:endParaRPr lang="zh-CN" altLang="en-US" dirty="0"/>
          </a:p>
        </p:txBody>
      </p:sp>
      <p:sp>
        <p:nvSpPr>
          <p:cNvPr id="4" name="灯片编号占位符 3"/>
          <p:cNvSpPr>
            <a:spLocks noGrp="1"/>
          </p:cNvSpPr>
          <p:nvPr>
            <p:ph type="sldNum" sz="quarter" idx="10"/>
          </p:nvPr>
        </p:nvSpPr>
        <p:spPr/>
        <p:txBody>
          <a:bodyPr/>
          <a:lstStyle/>
          <a:p>
            <a:fld id="{4A1FDC45-C0B6-4CAF-9AB5-7E3AF44D29B7}" type="slidenum">
              <a:rPr lang="zh-CN" altLang="en-US" smtClean="0"/>
              <a:t>13</a:t>
            </a:fld>
            <a:endParaRPr lang="zh-CN" altLang="en-US"/>
          </a:p>
        </p:txBody>
      </p:sp>
    </p:spTree>
    <p:extLst>
      <p:ext uri="{BB962C8B-B14F-4D97-AF65-F5344CB8AC3E}">
        <p14:creationId xmlns:p14="http://schemas.microsoft.com/office/powerpoint/2010/main" val="2610978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下面列出了几个基础的功能（</a:t>
            </a:r>
            <a:r>
              <a:rPr lang="en-US" altLang="zh-CN" dirty="0" smtClean="0"/>
              <a:t>PPT</a:t>
            </a:r>
            <a:r>
              <a:rPr lang="zh-CN" altLang="en-US" dirty="0" smtClean="0"/>
              <a:t>）</a:t>
            </a:r>
          </a:p>
          <a:p>
            <a:r>
              <a:rPr lang="zh-CN" altLang="en-US" dirty="0" smtClean="0"/>
              <a:t>下面是简单的平台界面介绍：</a:t>
            </a:r>
          </a:p>
          <a:p>
            <a:r>
              <a:rPr lang="zh-CN" altLang="en-US" dirty="0" smtClean="0"/>
              <a:t>首页的菜单栏主要是课程的分类推送。</a:t>
            </a:r>
          </a:p>
          <a:p>
            <a:r>
              <a:rPr lang="zh-CN" altLang="en-US" dirty="0" smtClean="0"/>
              <a:t>学生用户端的主页和教师端相似，主要在于可以在主页选择老师的课程，之后在我的课程中，撰写自己的研学成果。</a:t>
            </a:r>
          </a:p>
          <a:p>
            <a:r>
              <a:rPr lang="zh-CN" altLang="en-US" dirty="0" smtClean="0"/>
              <a:t>老师端，我的乐园中，老师可以进行课程的发布，供学生选择学习。老师可以在我的课程中查看报名情况。</a:t>
            </a:r>
            <a:endParaRPr lang="zh-CN" altLang="en-US" dirty="0"/>
          </a:p>
        </p:txBody>
      </p:sp>
      <p:sp>
        <p:nvSpPr>
          <p:cNvPr id="4" name="灯片编号占位符 3"/>
          <p:cNvSpPr>
            <a:spLocks noGrp="1"/>
          </p:cNvSpPr>
          <p:nvPr>
            <p:ph type="sldNum" sz="quarter" idx="10"/>
          </p:nvPr>
        </p:nvSpPr>
        <p:spPr/>
        <p:txBody>
          <a:bodyPr/>
          <a:lstStyle/>
          <a:p>
            <a:fld id="{4A1FDC45-C0B6-4CAF-9AB5-7E3AF44D29B7}" type="slidenum">
              <a:rPr lang="zh-CN" altLang="en-US" smtClean="0"/>
              <a:t>14</a:t>
            </a:fld>
            <a:endParaRPr lang="zh-CN" altLang="en-US"/>
          </a:p>
        </p:txBody>
      </p:sp>
    </p:spTree>
    <p:extLst>
      <p:ext uri="{BB962C8B-B14F-4D97-AF65-F5344CB8AC3E}">
        <p14:creationId xmlns:p14="http://schemas.microsoft.com/office/powerpoint/2010/main" val="2212267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平台目前处于雏形，技术问题还有很多。主要是数据的搜索，通过有效的数据搜索得到研学旅行相关信息，这决定着平台的推送信息质量。</a:t>
            </a:r>
          </a:p>
          <a:p>
            <a:r>
              <a:rPr lang="zh-CN" altLang="en-US" dirty="0" smtClean="0"/>
              <a:t>其次是评测系统，课程的评价、研学成果评价没有科学合理的算法来评比。最后就是平台发布的问题。</a:t>
            </a:r>
            <a:endParaRPr lang="zh-CN" altLang="en-US" dirty="0"/>
          </a:p>
        </p:txBody>
      </p:sp>
      <p:sp>
        <p:nvSpPr>
          <p:cNvPr id="4" name="灯片编号占位符 3"/>
          <p:cNvSpPr>
            <a:spLocks noGrp="1"/>
          </p:cNvSpPr>
          <p:nvPr>
            <p:ph type="sldNum" sz="quarter" idx="10"/>
          </p:nvPr>
        </p:nvSpPr>
        <p:spPr/>
        <p:txBody>
          <a:bodyPr/>
          <a:lstStyle/>
          <a:p>
            <a:fld id="{4A1FDC45-C0B6-4CAF-9AB5-7E3AF44D29B7}" type="slidenum">
              <a:rPr lang="zh-CN" altLang="en-US" smtClean="0"/>
              <a:t>15</a:t>
            </a:fld>
            <a:endParaRPr lang="zh-CN" altLang="en-US"/>
          </a:p>
        </p:txBody>
      </p:sp>
    </p:spTree>
    <p:extLst>
      <p:ext uri="{BB962C8B-B14F-4D97-AF65-F5344CB8AC3E}">
        <p14:creationId xmlns:p14="http://schemas.microsoft.com/office/powerpoint/2010/main" val="2641735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针对上述问题和已有功能不足，我觉得平台的功能还有以下关键点有待优化。</a:t>
            </a:r>
          </a:p>
          <a:p>
            <a:r>
              <a:rPr lang="zh-CN" altLang="en-US" dirty="0" smtClean="0"/>
              <a:t>首先，我们希望老师和学生两个群体之间可以自由沟通，最终达到学生自主游学、老师联合创建课程来优化平台的课程质量。另外，我们希望通过多方面打分实现综合评测算法，为课程和报告综合排名。</a:t>
            </a:r>
            <a:endParaRPr lang="zh-CN" altLang="en-US" dirty="0"/>
          </a:p>
        </p:txBody>
      </p:sp>
      <p:sp>
        <p:nvSpPr>
          <p:cNvPr id="4" name="灯片编号占位符 3"/>
          <p:cNvSpPr>
            <a:spLocks noGrp="1"/>
          </p:cNvSpPr>
          <p:nvPr>
            <p:ph type="sldNum" sz="quarter" idx="10"/>
          </p:nvPr>
        </p:nvSpPr>
        <p:spPr/>
        <p:txBody>
          <a:bodyPr/>
          <a:lstStyle/>
          <a:p>
            <a:fld id="{4A1FDC45-C0B6-4CAF-9AB5-7E3AF44D29B7}" type="slidenum">
              <a:rPr lang="zh-CN" altLang="en-US" smtClean="0"/>
              <a:t>16</a:t>
            </a:fld>
            <a:endParaRPr lang="zh-CN" altLang="en-US"/>
          </a:p>
        </p:txBody>
      </p:sp>
    </p:spTree>
    <p:extLst>
      <p:ext uri="{BB962C8B-B14F-4D97-AF65-F5344CB8AC3E}">
        <p14:creationId xmlns:p14="http://schemas.microsoft.com/office/powerpoint/2010/main" val="1016107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5045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l="-10000" r="-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821187"/>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24.jpeg"/><Relationship Id="rId3" Type="http://schemas.openxmlformats.org/officeDocument/2006/relationships/image" Target="../media/image2.png"/><Relationship Id="rId7" Type="http://schemas.openxmlformats.org/officeDocument/2006/relationships/diagramQuickStyle" Target="../diagrams/quickStyle1.xml"/><Relationship Id="rId12"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Layout" Target="../diagrams/layout1.xml"/><Relationship Id="rId11" Type="http://schemas.openxmlformats.org/officeDocument/2006/relationships/image" Target="../media/image22.jpeg"/><Relationship Id="rId5" Type="http://schemas.openxmlformats.org/officeDocument/2006/relationships/diagramData" Target="../diagrams/data1.xml"/><Relationship Id="rId15" Type="http://schemas.openxmlformats.org/officeDocument/2006/relationships/image" Target="../media/image26.jpeg"/><Relationship Id="rId10" Type="http://schemas.openxmlformats.org/officeDocument/2006/relationships/image" Target="../media/image21.jpeg"/><Relationship Id="rId4" Type="http://schemas.openxmlformats.org/officeDocument/2006/relationships/image" Target="../media/image5.png"/><Relationship Id="rId9" Type="http://schemas.microsoft.com/office/2007/relationships/diagramDrawing" Target="../diagrams/drawing1.xml"/><Relationship Id="rId1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449865">
            <a:off x="-1619016" y="-1399942"/>
            <a:ext cx="4147206" cy="3287454"/>
          </a:xfrm>
          <a:prstGeom prst="rect">
            <a:avLst/>
          </a:prstGeom>
        </p:spPr>
      </p:pic>
      <p:sp>
        <p:nvSpPr>
          <p:cNvPr id="10" name="矩形 9"/>
          <p:cNvSpPr/>
          <p:nvPr/>
        </p:nvSpPr>
        <p:spPr>
          <a:xfrm>
            <a:off x="0" y="2592322"/>
            <a:ext cx="12192000" cy="1905000"/>
          </a:xfrm>
          <a:prstGeom prst="rect">
            <a:avLst/>
          </a:prstGeom>
          <a:solidFill>
            <a:srgbClr val="9840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7800" y="2651760"/>
            <a:ext cx="14474996" cy="1845562"/>
          </a:xfrm>
          <a:prstGeom prst="rect">
            <a:avLst/>
          </a:prstGeom>
        </p:spPr>
      </p:pic>
      <p:sp>
        <p:nvSpPr>
          <p:cNvPr id="7" name="矩形 6"/>
          <p:cNvSpPr/>
          <p:nvPr/>
        </p:nvSpPr>
        <p:spPr>
          <a:xfrm>
            <a:off x="2478435" y="2729711"/>
            <a:ext cx="7227098" cy="1482650"/>
          </a:xfrm>
          <a:prstGeom prst="rect">
            <a:avLst/>
          </a:prstGeom>
        </p:spPr>
        <p:txBody>
          <a:bodyPr wrap="square">
            <a:spAutoFit/>
          </a:bodyPr>
          <a:lstStyle/>
          <a:p>
            <a:pPr>
              <a:lnSpc>
                <a:spcPct val="150000"/>
              </a:lnSpc>
            </a:pPr>
            <a:r>
              <a:rPr lang="zh-CN" altLang="en-US" sz="3200" b="1" dirty="0">
                <a:solidFill>
                  <a:schemeClr val="bg1"/>
                </a:solidFill>
                <a:latin typeface="微软雅黑" panose="020B0503020204020204" pitchFamily="34" charset="-122"/>
                <a:ea typeface="微软雅黑" panose="020B0503020204020204" pitchFamily="34" charset="-122"/>
              </a:rPr>
              <a:t>中小学深度探究式研学旅行课程设计与实施综合管理平台的开发</a:t>
            </a:r>
            <a:r>
              <a:rPr lang="zh-CN" altLang="en-US" sz="3200" b="1" dirty="0" smtClean="0">
                <a:solidFill>
                  <a:schemeClr val="bg1"/>
                </a:solidFill>
                <a:latin typeface="微软雅黑" panose="020B0503020204020204" pitchFamily="34" charset="-122"/>
                <a:ea typeface="微软雅黑" panose="020B0503020204020204" pitchFamily="34" charset="-122"/>
              </a:rPr>
              <a:t>研究项目汇报</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918450" y="5022850"/>
            <a:ext cx="3302000" cy="1338828"/>
          </a:xfrm>
          <a:prstGeom prst="rect">
            <a:avLst/>
          </a:prstGeom>
          <a:noFill/>
        </p:spPr>
        <p:txBody>
          <a:bodyPr wrap="square" rtlCol="0">
            <a:spAutoFit/>
          </a:bodyPr>
          <a:lstStyle/>
          <a:p>
            <a:pPr>
              <a:lnSpc>
                <a:spcPct val="150000"/>
              </a:lnSpc>
            </a:pPr>
            <a:r>
              <a:rPr lang="zh-CN" altLang="en-US" dirty="0" smtClean="0">
                <a:solidFill>
                  <a:srgbClr val="9840A3"/>
                </a:solidFill>
                <a:latin typeface="微软雅黑" panose="020B0503020204020204" pitchFamily="34" charset="-122"/>
                <a:ea typeface="微软雅黑" panose="020B0503020204020204" pitchFamily="34" charset="-122"/>
              </a:rPr>
              <a:t>导师：张义兵</a:t>
            </a:r>
            <a:endParaRPr lang="en-US" altLang="zh-CN" dirty="0" smtClean="0">
              <a:solidFill>
                <a:srgbClr val="9840A3"/>
              </a:solidFill>
              <a:latin typeface="微软雅黑" panose="020B0503020204020204" pitchFamily="34" charset="-122"/>
              <a:ea typeface="微软雅黑" panose="020B0503020204020204" pitchFamily="34" charset="-122"/>
            </a:endParaRPr>
          </a:p>
          <a:p>
            <a:pPr>
              <a:lnSpc>
                <a:spcPct val="150000"/>
              </a:lnSpc>
            </a:pPr>
            <a:r>
              <a:rPr lang="zh-CN" altLang="en-US" dirty="0" smtClean="0">
                <a:solidFill>
                  <a:srgbClr val="9840A3"/>
                </a:solidFill>
                <a:latin typeface="微软雅黑" panose="020B0503020204020204" pitchFamily="34" charset="-122"/>
                <a:ea typeface="微软雅黑" panose="020B0503020204020204" pitchFamily="34" charset="-122"/>
              </a:rPr>
              <a:t>主持人：顾晓敏</a:t>
            </a:r>
            <a:endParaRPr lang="en-US" altLang="zh-CN" dirty="0" smtClean="0">
              <a:solidFill>
                <a:srgbClr val="9840A3"/>
              </a:solidFill>
              <a:latin typeface="微软雅黑" panose="020B0503020204020204" pitchFamily="34" charset="-122"/>
              <a:ea typeface="微软雅黑" panose="020B0503020204020204" pitchFamily="34" charset="-122"/>
            </a:endParaRPr>
          </a:p>
          <a:p>
            <a:pPr>
              <a:lnSpc>
                <a:spcPct val="150000"/>
              </a:lnSpc>
            </a:pPr>
            <a:r>
              <a:rPr lang="zh-CN" altLang="en-US" dirty="0" smtClean="0">
                <a:solidFill>
                  <a:srgbClr val="9840A3"/>
                </a:solidFill>
                <a:latin typeface="微软雅黑" panose="020B0503020204020204" pitchFamily="34" charset="-122"/>
                <a:ea typeface="微软雅黑" panose="020B0503020204020204" pitchFamily="34" charset="-122"/>
              </a:rPr>
              <a:t>成员：杨澜、汪文颖、孙仕旺</a:t>
            </a:r>
            <a:endParaRPr lang="en-US" altLang="zh-CN" dirty="0" smtClean="0">
              <a:solidFill>
                <a:srgbClr val="9840A3"/>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117134" y="984029"/>
            <a:ext cx="3949700" cy="1200329"/>
          </a:xfrm>
          <a:prstGeom prst="rect">
            <a:avLst/>
          </a:prstGeom>
          <a:noFill/>
        </p:spPr>
        <p:txBody>
          <a:bodyPr wrap="square" rtlCol="0">
            <a:spAutoFit/>
          </a:bodyPr>
          <a:lstStyle/>
          <a:p>
            <a:r>
              <a:rPr lang="zh-CN" altLang="en-US" sz="7200" b="1" dirty="0" smtClean="0">
                <a:solidFill>
                  <a:srgbClr val="78B832"/>
                </a:solidFill>
                <a:latin typeface="微软雅黑" panose="020B0503020204020204" pitchFamily="34" charset="-122"/>
                <a:ea typeface="微软雅黑" panose="020B0503020204020204" pitchFamily="34" charset="-122"/>
              </a:rPr>
              <a:t>研</a:t>
            </a:r>
            <a:r>
              <a:rPr lang="zh-CN" altLang="en-US" sz="7200" b="1" dirty="0" smtClean="0">
                <a:solidFill>
                  <a:srgbClr val="01B3D1"/>
                </a:solidFill>
                <a:latin typeface="微软雅黑" panose="020B0503020204020204" pitchFamily="34" charset="-122"/>
                <a:ea typeface="微软雅黑" panose="020B0503020204020204" pitchFamily="34" charset="-122"/>
              </a:rPr>
              <a:t>学</a:t>
            </a:r>
            <a:r>
              <a:rPr lang="zh-CN" altLang="en-US" sz="7200" b="1" dirty="0" smtClean="0">
                <a:solidFill>
                  <a:srgbClr val="FABE00"/>
                </a:solidFill>
                <a:latin typeface="微软雅黑" panose="020B0503020204020204" pitchFamily="34" charset="-122"/>
                <a:ea typeface="微软雅黑" panose="020B0503020204020204" pitchFamily="34" charset="-122"/>
              </a:rPr>
              <a:t>乐</a:t>
            </a:r>
            <a:r>
              <a:rPr lang="zh-CN" altLang="en-US" sz="7200" b="1" dirty="0" smtClean="0">
                <a:solidFill>
                  <a:srgbClr val="D32E66"/>
                </a:solidFill>
                <a:latin typeface="微软雅黑" panose="020B0503020204020204" pitchFamily="34" charset="-122"/>
                <a:ea typeface="微软雅黑" panose="020B0503020204020204" pitchFamily="34" charset="-122"/>
              </a:rPr>
              <a:t>园</a:t>
            </a:r>
            <a:endParaRPr lang="zh-CN" altLang="en-US" sz="7200" b="1" dirty="0">
              <a:solidFill>
                <a:srgbClr val="D32E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8471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21053" y="276460"/>
            <a:ext cx="2086816" cy="646331"/>
          </a:xfrm>
          <a:prstGeom prst="rect">
            <a:avLst/>
          </a:prstGeom>
          <a:noFill/>
        </p:spPr>
        <p:txBody>
          <a:bodyPr wrap="square" rtlCol="0">
            <a:spAutoFit/>
          </a:bodyPr>
          <a:lstStyle/>
          <a:p>
            <a:r>
              <a:rPr lang="zh-CN" altLang="en-US" sz="3600" b="1" dirty="0" smtClean="0">
                <a:solidFill>
                  <a:srgbClr val="78B832"/>
                </a:solidFill>
                <a:latin typeface="微软雅黑" panose="020B0503020204020204" pitchFamily="34" charset="-122"/>
                <a:ea typeface="微软雅黑" panose="020B0503020204020204" pitchFamily="34" charset="-122"/>
              </a:rPr>
              <a:t>项</a:t>
            </a:r>
            <a:r>
              <a:rPr lang="zh-CN" altLang="en-US" sz="3600" b="1" dirty="0" smtClean="0">
                <a:solidFill>
                  <a:srgbClr val="01B3D1"/>
                </a:solidFill>
                <a:latin typeface="微软雅黑" panose="020B0503020204020204" pitchFamily="34" charset="-122"/>
                <a:ea typeface="微软雅黑" panose="020B0503020204020204" pitchFamily="34" charset="-122"/>
              </a:rPr>
              <a:t>目</a:t>
            </a:r>
            <a:r>
              <a:rPr lang="zh-CN" altLang="en-US" sz="3600" b="1" dirty="0" smtClean="0">
                <a:solidFill>
                  <a:srgbClr val="FABE00"/>
                </a:solidFill>
                <a:latin typeface="微软雅黑" panose="020B0503020204020204" pitchFamily="34" charset="-122"/>
                <a:ea typeface="微软雅黑" panose="020B0503020204020204" pitchFamily="34" charset="-122"/>
              </a:rPr>
              <a:t>进</a:t>
            </a:r>
            <a:r>
              <a:rPr lang="zh-CN" altLang="en-US" sz="3600" b="1" dirty="0">
                <a:solidFill>
                  <a:srgbClr val="D32E66"/>
                </a:solidFill>
                <a:latin typeface="微软雅黑" panose="020B0503020204020204" pitchFamily="34" charset="-122"/>
                <a:ea typeface="微软雅黑" panose="020B0503020204020204" pitchFamily="34" charset="-122"/>
              </a:rPr>
              <a:t>展</a:t>
            </a:r>
          </a:p>
        </p:txBody>
      </p:sp>
      <p:grpSp>
        <p:nvGrpSpPr>
          <p:cNvPr id="14" name="组合 13"/>
          <p:cNvGrpSpPr/>
          <p:nvPr/>
        </p:nvGrpSpPr>
        <p:grpSpPr>
          <a:xfrm>
            <a:off x="1065160" y="1352310"/>
            <a:ext cx="2487003" cy="481870"/>
            <a:chOff x="1343812" y="3670588"/>
            <a:chExt cx="3759200" cy="728365"/>
          </a:xfrm>
        </p:grpSpPr>
        <p:sp>
          <p:nvSpPr>
            <p:cNvPr id="15" name="圆角矩形 14"/>
            <p:cNvSpPr/>
            <p:nvPr/>
          </p:nvSpPr>
          <p:spPr>
            <a:xfrm>
              <a:off x="1343812" y="3670588"/>
              <a:ext cx="3759200" cy="728365"/>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文本框 15"/>
            <p:cNvSpPr txBox="1"/>
            <p:nvPr/>
          </p:nvSpPr>
          <p:spPr>
            <a:xfrm>
              <a:off x="2474550" y="3747023"/>
              <a:ext cx="2267669" cy="558259"/>
            </a:xfrm>
            <a:prstGeom prst="rect">
              <a:avLst/>
            </a:prstGeom>
            <a:noFill/>
          </p:spPr>
          <p:txBody>
            <a:bodyPr wrap="square" rtlCol="0">
              <a:spAutoFit/>
            </a:bodyPr>
            <a:lstStyle/>
            <a:p>
              <a:r>
                <a:rPr lang="zh-CN" altLang="en-US" b="1" spc="600" dirty="0" smtClean="0">
                  <a:solidFill>
                    <a:schemeClr val="bg1"/>
                  </a:solidFill>
                  <a:latin typeface="微软雅黑" panose="020B0503020204020204" pitchFamily="34" charset="-122"/>
                  <a:ea typeface="微软雅黑" panose="020B0503020204020204" pitchFamily="34" charset="-122"/>
                </a:rPr>
                <a:t>理论</a:t>
              </a:r>
              <a:r>
                <a:rPr lang="zh-CN" altLang="en-US" b="1" spc="600" dirty="0">
                  <a:solidFill>
                    <a:schemeClr val="bg1"/>
                  </a:solidFill>
                  <a:latin typeface="微软雅黑" panose="020B0503020204020204" pitchFamily="34" charset="-122"/>
                  <a:ea typeface="微软雅黑" panose="020B0503020204020204" pitchFamily="34" charset="-122"/>
                </a:rPr>
                <a:t>依据</a:t>
              </a:r>
            </a:p>
          </p:txBody>
        </p:sp>
        <p:sp>
          <p:nvSpPr>
            <p:cNvPr id="17" name="椭圆 16"/>
            <p:cNvSpPr/>
            <p:nvPr/>
          </p:nvSpPr>
          <p:spPr>
            <a:xfrm>
              <a:off x="1687503" y="3776590"/>
              <a:ext cx="516358" cy="516358"/>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文本框 17"/>
            <p:cNvSpPr txBox="1"/>
            <p:nvPr/>
          </p:nvSpPr>
          <p:spPr>
            <a:xfrm>
              <a:off x="1722866" y="3774925"/>
              <a:ext cx="330200" cy="511737"/>
            </a:xfrm>
            <a:prstGeom prst="rect">
              <a:avLst/>
            </a:prstGeom>
            <a:noFill/>
          </p:spPr>
          <p:txBody>
            <a:bodyPr wrap="square" rtlCol="0">
              <a:spAutoFit/>
            </a:bodyPr>
            <a:lstStyle/>
            <a:p>
              <a:r>
                <a:rPr lang="en-US" altLang="zh-CN" sz="1600" b="1" dirty="0">
                  <a:solidFill>
                    <a:srgbClr val="9840A3"/>
                  </a:solidFill>
                  <a:latin typeface="微软雅黑" panose="020B0503020204020204" pitchFamily="34" charset="-122"/>
                  <a:ea typeface="微软雅黑" panose="020B0503020204020204" pitchFamily="34" charset="-122"/>
                </a:rPr>
                <a:t>2</a:t>
              </a:r>
              <a:endParaRPr lang="zh-CN" altLang="en-US" sz="1600" b="1" dirty="0">
                <a:solidFill>
                  <a:srgbClr val="9840A3"/>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9621685" y="4941185"/>
            <a:ext cx="4147206" cy="3287454"/>
            <a:chOff x="9621685" y="4941185"/>
            <a:chExt cx="4147206" cy="3287454"/>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449865">
              <a:off x="9621685" y="4941185"/>
              <a:ext cx="4147206" cy="3287454"/>
            </a:xfrm>
            <a:prstGeom prst="rect">
              <a:avLst/>
            </a:pr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9990" y="6140487"/>
              <a:ext cx="1447619" cy="596825"/>
            </a:xfrm>
            <a:prstGeom prst="rect">
              <a:avLst/>
            </a:prstGeom>
          </p:spPr>
        </p:pic>
      </p:grpSp>
      <p:sp>
        <p:nvSpPr>
          <p:cNvPr id="20" name="Freeform 5"/>
          <p:cNvSpPr/>
          <p:nvPr/>
        </p:nvSpPr>
        <p:spPr bwMode="auto">
          <a:xfrm rot="5844680">
            <a:off x="3891677" y="3152752"/>
            <a:ext cx="868979" cy="985527"/>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chemeClr val="accent2"/>
          </a:solidFill>
          <a:ln>
            <a:solidFill>
              <a:schemeClr val="accent1"/>
            </a:solidFill>
          </a:ln>
        </p:spPr>
        <p:txBody>
          <a:bodyPr vert="horz" wrap="square" lIns="68580" tIns="34290" rIns="68580" bIns="34290" numCol="1" anchor="t" anchorCtr="0" compatLnSpc="1"/>
          <a:lstStyle/>
          <a:p>
            <a:endParaRPr lang="zh-CN" altLang="en-US">
              <a:cs typeface="+mn-ea"/>
              <a:sym typeface="+mn-lt"/>
            </a:endParaRPr>
          </a:p>
        </p:txBody>
      </p:sp>
      <p:sp>
        <p:nvSpPr>
          <p:cNvPr id="21" name="圆角矩形 20"/>
          <p:cNvSpPr/>
          <p:nvPr/>
        </p:nvSpPr>
        <p:spPr>
          <a:xfrm>
            <a:off x="1519319" y="2510786"/>
            <a:ext cx="2024543" cy="2700300"/>
          </a:xfrm>
          <a:prstGeom prst="roundRect">
            <a:avLst>
              <a:gd name="adj" fmla="val 9450"/>
            </a:avLst>
          </a:prstGeom>
          <a:ln>
            <a:solidFill>
              <a:srgbClr val="D3A2DA"/>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400" dirty="0" smtClean="0">
                <a:latin typeface="微软雅黑" pitchFamily="34" charset="-122"/>
                <a:ea typeface="微软雅黑" pitchFamily="34" charset="-122"/>
              </a:rPr>
              <a:t>收集资料</a:t>
            </a:r>
            <a:endParaRPr lang="en-US" altLang="zh-CN" sz="2400" dirty="0" smtClean="0">
              <a:latin typeface="微软雅黑" pitchFamily="34" charset="-122"/>
              <a:ea typeface="微软雅黑" pitchFamily="34" charset="-122"/>
            </a:endParaRPr>
          </a:p>
          <a:p>
            <a:pPr algn="ctr"/>
            <a:r>
              <a:rPr lang="zh-CN" altLang="en-US" sz="2400" dirty="0" smtClean="0">
                <a:latin typeface="微软雅黑" pitchFamily="34" charset="-122"/>
                <a:ea typeface="微软雅黑" pitchFamily="34" charset="-122"/>
              </a:rPr>
              <a:t>阅读文献</a:t>
            </a:r>
            <a:endParaRPr lang="zh-CN" altLang="en-US" sz="2400" dirty="0">
              <a:latin typeface="微软雅黑" pitchFamily="34" charset="-122"/>
              <a:ea typeface="微软雅黑" pitchFamily="34" charset="-122"/>
            </a:endParaRPr>
          </a:p>
        </p:txBody>
      </p:sp>
      <p:sp>
        <p:nvSpPr>
          <p:cNvPr id="22" name="圆角矩形 21"/>
          <p:cNvSpPr/>
          <p:nvPr/>
        </p:nvSpPr>
        <p:spPr>
          <a:xfrm>
            <a:off x="5115966" y="2508438"/>
            <a:ext cx="1872208" cy="2700300"/>
          </a:xfrm>
          <a:prstGeom prst="roundRect">
            <a:avLst>
              <a:gd name="adj" fmla="val 9450"/>
            </a:avLst>
          </a:prstGeom>
          <a:ln>
            <a:solidFill>
              <a:srgbClr val="D3A2DA"/>
            </a:solidFill>
          </a:ln>
        </p:spPr>
        <p:style>
          <a:lnRef idx="2">
            <a:schemeClr val="accent2"/>
          </a:lnRef>
          <a:fillRef idx="1">
            <a:schemeClr val="lt1"/>
          </a:fillRef>
          <a:effectRef idx="0">
            <a:schemeClr val="accent2"/>
          </a:effectRef>
          <a:fontRef idx="minor">
            <a:schemeClr val="dk1"/>
          </a:fontRef>
        </p:style>
        <p:txBody>
          <a:bodyPr rtlCol="0" anchor="ctr"/>
          <a:lstStyle/>
          <a:p>
            <a:pPr lvl="0" algn="ctr"/>
            <a:r>
              <a:rPr lang="zh-CN" altLang="en-US" sz="2400" dirty="0" smtClean="0">
                <a:latin typeface="微软雅黑" pitchFamily="34" charset="-122"/>
                <a:ea typeface="微软雅黑" pitchFamily="34" charset="-122"/>
              </a:rPr>
              <a:t>交流研讨</a:t>
            </a:r>
            <a:endParaRPr lang="en-US" altLang="zh-CN" sz="2400" dirty="0" smtClean="0">
              <a:latin typeface="微软雅黑" pitchFamily="34" charset="-122"/>
              <a:ea typeface="微软雅黑" pitchFamily="34" charset="-122"/>
            </a:endParaRPr>
          </a:p>
          <a:p>
            <a:pPr lvl="0" algn="ctr"/>
            <a:r>
              <a:rPr lang="zh-CN" altLang="en-US" sz="2400" dirty="0" smtClean="0">
                <a:latin typeface="微软雅黑" pitchFamily="34" charset="-122"/>
                <a:ea typeface="微软雅黑" pitchFamily="34" charset="-122"/>
              </a:rPr>
              <a:t>制定提纲</a:t>
            </a:r>
            <a:endParaRPr lang="zh-CN" altLang="zh-CN" sz="2400" dirty="0">
              <a:latin typeface="微软雅黑" pitchFamily="34" charset="-122"/>
              <a:ea typeface="微软雅黑" pitchFamily="34" charset="-122"/>
            </a:endParaRPr>
          </a:p>
        </p:txBody>
      </p:sp>
      <p:sp>
        <p:nvSpPr>
          <p:cNvPr id="23" name="Freeform 5"/>
          <p:cNvSpPr/>
          <p:nvPr/>
        </p:nvSpPr>
        <p:spPr bwMode="auto">
          <a:xfrm rot="5844680">
            <a:off x="7195309" y="3150404"/>
            <a:ext cx="868979" cy="985527"/>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chemeClr val="accent2"/>
          </a:solidFill>
          <a:ln>
            <a:solidFill>
              <a:schemeClr val="accent1"/>
            </a:solidFill>
          </a:ln>
        </p:spPr>
        <p:txBody>
          <a:bodyPr vert="horz" wrap="square" lIns="68580" tIns="34290" rIns="68580" bIns="34290" numCol="1" anchor="t" anchorCtr="0" compatLnSpc="1"/>
          <a:lstStyle/>
          <a:p>
            <a:endParaRPr lang="zh-CN" altLang="en-US">
              <a:cs typeface="+mn-ea"/>
              <a:sym typeface="+mn-lt"/>
            </a:endParaRPr>
          </a:p>
        </p:txBody>
      </p:sp>
      <p:sp>
        <p:nvSpPr>
          <p:cNvPr id="24" name="圆角矩形 23"/>
          <p:cNvSpPr/>
          <p:nvPr/>
        </p:nvSpPr>
        <p:spPr>
          <a:xfrm>
            <a:off x="8363326" y="2520158"/>
            <a:ext cx="1872208" cy="2700300"/>
          </a:xfrm>
          <a:prstGeom prst="roundRect">
            <a:avLst>
              <a:gd name="adj" fmla="val 9450"/>
            </a:avLst>
          </a:prstGeom>
          <a:ln>
            <a:solidFill>
              <a:srgbClr val="D3A2DA"/>
            </a:solidFill>
          </a:ln>
        </p:spPr>
        <p:style>
          <a:lnRef idx="2">
            <a:schemeClr val="accent2"/>
          </a:lnRef>
          <a:fillRef idx="1">
            <a:schemeClr val="lt1"/>
          </a:fillRef>
          <a:effectRef idx="0">
            <a:schemeClr val="accent2"/>
          </a:effectRef>
          <a:fontRef idx="minor">
            <a:schemeClr val="dk1"/>
          </a:fontRef>
        </p:style>
        <p:txBody>
          <a:bodyPr rtlCol="0" anchor="ctr"/>
          <a:lstStyle/>
          <a:p>
            <a:pPr lvl="0" algn="ctr"/>
            <a:r>
              <a:rPr lang="zh-CN" altLang="en-US" sz="2400" dirty="0" smtClean="0">
                <a:latin typeface="微软雅黑" pitchFamily="34" charset="-122"/>
                <a:ea typeface="微软雅黑" pitchFamily="34" charset="-122"/>
              </a:rPr>
              <a:t>制作整理</a:t>
            </a:r>
            <a:endParaRPr lang="zh-CN" altLang="zh-CN" sz="2400" dirty="0">
              <a:latin typeface="微软雅黑" pitchFamily="34" charset="-122"/>
              <a:ea typeface="微软雅黑" pitchFamily="34" charset="-122"/>
            </a:endParaRPr>
          </a:p>
        </p:txBody>
      </p:sp>
      <p:pic>
        <p:nvPicPr>
          <p:cNvPr id="25" name="图片 24" descr="体系截图.jpg"/>
          <p:cNvPicPr>
            <a:picLocks noChangeAspect="1"/>
          </p:cNvPicPr>
          <p:nvPr/>
        </p:nvPicPr>
        <p:blipFill>
          <a:blip r:embed="rId5" cstate="print"/>
          <a:stretch>
            <a:fillRect/>
          </a:stretch>
        </p:blipFill>
        <p:spPr>
          <a:xfrm>
            <a:off x="481714" y="208995"/>
            <a:ext cx="10673968" cy="6359906"/>
          </a:xfrm>
          <a:prstGeom prst="rect">
            <a:avLst/>
          </a:prstGeom>
        </p:spPr>
      </p:pic>
    </p:spTree>
    <p:extLst>
      <p:ext uri="{BB962C8B-B14F-4D97-AF65-F5344CB8AC3E}">
        <p14:creationId xmlns:p14="http://schemas.microsoft.com/office/powerpoint/2010/main" val="122326584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 presetClass="entr" presetSubtype="16"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ox(in)">
                                      <p:cBhvr>
                                        <p:cTn id="12" dur="500"/>
                                        <p:tgtEl>
                                          <p:spTgt spid="20"/>
                                        </p:tgtEl>
                                      </p:cBhvr>
                                    </p:animEffect>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ppt_x"/>
                                          </p:val>
                                        </p:tav>
                                        <p:tav tm="100000">
                                          <p:val>
                                            <p:strVal val="#ppt_x"/>
                                          </p:val>
                                        </p:tav>
                                      </p:tavLst>
                                    </p:anim>
                                    <p:anim calcmode="lin" valueType="num">
                                      <p:cBhvr additive="base">
                                        <p:cTn id="17" dur="500" fill="hold"/>
                                        <p:tgtEl>
                                          <p:spTgt spid="22"/>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4" presetClass="entr" presetSubtype="16"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ox(in)">
                                      <p:cBhvr>
                                        <p:cTn id="21" dur="500"/>
                                        <p:tgtEl>
                                          <p:spTgt spid="23"/>
                                        </p:tgtEl>
                                      </p:cBhvr>
                                    </p:animEffect>
                                  </p:childTnLst>
                                </p:cTn>
                              </p:par>
                            </p:childTnLst>
                          </p:cTn>
                        </p:par>
                        <p:par>
                          <p:cTn id="22" fill="hold">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圆角矩形 38"/>
          <p:cNvSpPr/>
          <p:nvPr/>
        </p:nvSpPr>
        <p:spPr>
          <a:xfrm>
            <a:off x="2684584" y="5005753"/>
            <a:ext cx="8461806" cy="1167478"/>
          </a:xfrm>
          <a:prstGeom prst="roundRect">
            <a:avLst/>
          </a:prstGeom>
          <a:solidFill>
            <a:srgbClr val="FCE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2712718" y="3613051"/>
            <a:ext cx="8461806" cy="1167478"/>
          </a:xfrm>
          <a:prstGeom prst="roundRect">
            <a:avLst/>
          </a:prstGeom>
          <a:solidFill>
            <a:srgbClr val="FCE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2729132" y="2208627"/>
            <a:ext cx="8461806" cy="1167478"/>
          </a:xfrm>
          <a:prstGeom prst="roundRect">
            <a:avLst/>
          </a:prstGeom>
          <a:solidFill>
            <a:srgbClr val="FCE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21053" y="276460"/>
            <a:ext cx="2086816" cy="646331"/>
          </a:xfrm>
          <a:prstGeom prst="rect">
            <a:avLst/>
          </a:prstGeom>
          <a:noFill/>
        </p:spPr>
        <p:txBody>
          <a:bodyPr wrap="square" rtlCol="0">
            <a:spAutoFit/>
          </a:bodyPr>
          <a:lstStyle/>
          <a:p>
            <a:r>
              <a:rPr lang="zh-CN" altLang="en-US" sz="3600" b="1" dirty="0" smtClean="0">
                <a:solidFill>
                  <a:srgbClr val="78B832"/>
                </a:solidFill>
                <a:latin typeface="微软雅黑" panose="020B0503020204020204" pitchFamily="34" charset="-122"/>
                <a:ea typeface="微软雅黑" panose="020B0503020204020204" pitchFamily="34" charset="-122"/>
              </a:rPr>
              <a:t>项</a:t>
            </a:r>
            <a:r>
              <a:rPr lang="zh-CN" altLang="en-US" sz="3600" b="1" dirty="0" smtClean="0">
                <a:solidFill>
                  <a:srgbClr val="01B3D1"/>
                </a:solidFill>
                <a:latin typeface="微软雅黑" panose="020B0503020204020204" pitchFamily="34" charset="-122"/>
                <a:ea typeface="微软雅黑" panose="020B0503020204020204" pitchFamily="34" charset="-122"/>
              </a:rPr>
              <a:t>目</a:t>
            </a:r>
            <a:r>
              <a:rPr lang="zh-CN" altLang="en-US" sz="3600" b="1" dirty="0" smtClean="0">
                <a:solidFill>
                  <a:srgbClr val="FABE00"/>
                </a:solidFill>
                <a:latin typeface="微软雅黑" panose="020B0503020204020204" pitchFamily="34" charset="-122"/>
                <a:ea typeface="微软雅黑" panose="020B0503020204020204" pitchFamily="34" charset="-122"/>
              </a:rPr>
              <a:t>进</a:t>
            </a:r>
            <a:r>
              <a:rPr lang="zh-CN" altLang="en-US" sz="3600" b="1" dirty="0">
                <a:solidFill>
                  <a:srgbClr val="D32E66"/>
                </a:solidFill>
                <a:latin typeface="微软雅黑" panose="020B0503020204020204" pitchFamily="34" charset="-122"/>
                <a:ea typeface="微软雅黑" panose="020B0503020204020204" pitchFamily="34" charset="-122"/>
              </a:rPr>
              <a:t>展</a:t>
            </a:r>
          </a:p>
        </p:txBody>
      </p:sp>
      <p:grpSp>
        <p:nvGrpSpPr>
          <p:cNvPr id="2" name="组合 13"/>
          <p:cNvGrpSpPr/>
          <p:nvPr/>
        </p:nvGrpSpPr>
        <p:grpSpPr>
          <a:xfrm>
            <a:off x="917860" y="1336663"/>
            <a:ext cx="2487003" cy="481870"/>
            <a:chOff x="1343812" y="3670588"/>
            <a:chExt cx="3759200" cy="728365"/>
          </a:xfrm>
        </p:grpSpPr>
        <p:sp>
          <p:nvSpPr>
            <p:cNvPr id="15" name="圆角矩形 14"/>
            <p:cNvSpPr/>
            <p:nvPr/>
          </p:nvSpPr>
          <p:spPr>
            <a:xfrm>
              <a:off x="1343812" y="3670588"/>
              <a:ext cx="3759200" cy="728365"/>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文本框 15"/>
            <p:cNvSpPr txBox="1"/>
            <p:nvPr/>
          </p:nvSpPr>
          <p:spPr>
            <a:xfrm>
              <a:off x="2474550" y="3747023"/>
              <a:ext cx="2267669" cy="558259"/>
            </a:xfrm>
            <a:prstGeom prst="rect">
              <a:avLst/>
            </a:prstGeom>
            <a:noFill/>
          </p:spPr>
          <p:txBody>
            <a:bodyPr wrap="square" rtlCol="0">
              <a:spAutoFit/>
            </a:bodyPr>
            <a:lstStyle/>
            <a:p>
              <a:r>
                <a:rPr lang="zh-CN" altLang="en-US" b="1" spc="600" dirty="0" smtClean="0">
                  <a:solidFill>
                    <a:schemeClr val="bg1"/>
                  </a:solidFill>
                  <a:latin typeface="微软雅黑" panose="020B0503020204020204" pitchFamily="34" charset="-122"/>
                  <a:ea typeface="微软雅黑" panose="020B0503020204020204" pitchFamily="34" charset="-122"/>
                </a:rPr>
                <a:t>理论</a:t>
              </a:r>
              <a:r>
                <a:rPr lang="zh-CN" altLang="en-US" b="1" spc="600" dirty="0">
                  <a:solidFill>
                    <a:schemeClr val="bg1"/>
                  </a:solidFill>
                  <a:latin typeface="微软雅黑" panose="020B0503020204020204" pitchFamily="34" charset="-122"/>
                  <a:ea typeface="微软雅黑" panose="020B0503020204020204" pitchFamily="34" charset="-122"/>
                </a:rPr>
                <a:t>依据</a:t>
              </a:r>
            </a:p>
          </p:txBody>
        </p:sp>
        <p:sp>
          <p:nvSpPr>
            <p:cNvPr id="17" name="椭圆 16"/>
            <p:cNvSpPr/>
            <p:nvPr/>
          </p:nvSpPr>
          <p:spPr>
            <a:xfrm>
              <a:off x="1687503" y="3776590"/>
              <a:ext cx="516358" cy="516358"/>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文本框 17"/>
            <p:cNvSpPr txBox="1"/>
            <p:nvPr/>
          </p:nvSpPr>
          <p:spPr>
            <a:xfrm>
              <a:off x="1722866" y="3774925"/>
              <a:ext cx="330200" cy="511737"/>
            </a:xfrm>
            <a:prstGeom prst="rect">
              <a:avLst/>
            </a:prstGeom>
            <a:noFill/>
          </p:spPr>
          <p:txBody>
            <a:bodyPr wrap="square" rtlCol="0">
              <a:spAutoFit/>
            </a:bodyPr>
            <a:lstStyle/>
            <a:p>
              <a:r>
                <a:rPr lang="en-US" altLang="zh-CN" sz="1600" b="1" dirty="0">
                  <a:solidFill>
                    <a:srgbClr val="9840A3"/>
                  </a:solidFill>
                  <a:latin typeface="微软雅黑" panose="020B0503020204020204" pitchFamily="34" charset="-122"/>
                  <a:ea typeface="微软雅黑" panose="020B0503020204020204" pitchFamily="34" charset="-122"/>
                </a:rPr>
                <a:t>2</a:t>
              </a:r>
              <a:endParaRPr lang="zh-CN" altLang="en-US" sz="1600" b="1" dirty="0">
                <a:solidFill>
                  <a:srgbClr val="9840A3"/>
                </a:solidFill>
                <a:latin typeface="微软雅黑" panose="020B0503020204020204" pitchFamily="34" charset="-122"/>
                <a:ea typeface="微软雅黑" panose="020B0503020204020204" pitchFamily="34" charset="-122"/>
              </a:endParaRPr>
            </a:p>
          </p:txBody>
        </p:sp>
      </p:grpSp>
      <p:grpSp>
        <p:nvGrpSpPr>
          <p:cNvPr id="3" name="组合 10"/>
          <p:cNvGrpSpPr/>
          <p:nvPr/>
        </p:nvGrpSpPr>
        <p:grpSpPr>
          <a:xfrm>
            <a:off x="9621685" y="4941188"/>
            <a:ext cx="4147206" cy="3287454"/>
            <a:chOff x="9621685" y="4941185"/>
            <a:chExt cx="4147206" cy="3287454"/>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449865">
              <a:off x="9621685" y="4941185"/>
              <a:ext cx="4147206" cy="3287454"/>
            </a:xfrm>
            <a:prstGeom prst="rect">
              <a:avLst/>
            </a:pr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9990" y="6140487"/>
              <a:ext cx="1447619" cy="596825"/>
            </a:xfrm>
            <a:prstGeom prst="rect">
              <a:avLst/>
            </a:prstGeom>
          </p:spPr>
        </p:pic>
      </p:grpSp>
      <p:sp>
        <p:nvSpPr>
          <p:cNvPr id="4" name="文本框 3"/>
          <p:cNvSpPr txBox="1"/>
          <p:nvPr/>
        </p:nvSpPr>
        <p:spPr>
          <a:xfrm>
            <a:off x="2854110" y="2307433"/>
            <a:ext cx="8445827" cy="923330"/>
          </a:xfrm>
          <a:prstGeom prst="rect">
            <a:avLst/>
          </a:prstGeom>
          <a:noFill/>
        </p:spPr>
        <p:txBody>
          <a:bodyPr wrap="square" rtlCol="0">
            <a:spAutoFit/>
          </a:bodyPr>
          <a:lstStyle/>
          <a:p>
            <a:pPr>
              <a:lnSpc>
                <a:spcPct val="150000"/>
              </a:lnSpc>
            </a:pPr>
            <a:r>
              <a:rPr lang="zh-CN" altLang="en-US" dirty="0" smtClean="0">
                <a:latin typeface="微软雅黑" pitchFamily="34" charset="-122"/>
                <a:ea typeface="微软雅黑" pitchFamily="34" charset="-122"/>
              </a:rPr>
              <a:t>研学旅行课程</a:t>
            </a:r>
            <a:r>
              <a:rPr lang="zh-CN" altLang="zh-CN" dirty="0" smtClean="0">
                <a:latin typeface="微软雅黑" pitchFamily="34" charset="-122"/>
                <a:ea typeface="微软雅黑" pitchFamily="34" charset="-122"/>
              </a:rPr>
              <a:t>是一种寄教育课程于集体活动，按照确定主题，为了实现课程目标，做中学，最后形成研学总结报告的流程的规范教学课程。</a:t>
            </a:r>
            <a:endParaRPr lang="zh-CN" altLang="en-US" dirty="0">
              <a:latin typeface="微软雅黑" pitchFamily="34" charset="-122"/>
              <a:ea typeface="微软雅黑" pitchFamily="34" charset="-122"/>
            </a:endParaRPr>
          </a:p>
        </p:txBody>
      </p:sp>
      <p:sp>
        <p:nvSpPr>
          <p:cNvPr id="5" name="文本框 4"/>
          <p:cNvSpPr txBox="1"/>
          <p:nvPr/>
        </p:nvSpPr>
        <p:spPr>
          <a:xfrm>
            <a:off x="2743201" y="3946050"/>
            <a:ext cx="7484011" cy="507831"/>
          </a:xfrm>
          <a:prstGeom prst="rect">
            <a:avLst/>
          </a:prstGeom>
          <a:noFill/>
        </p:spPr>
        <p:txBody>
          <a:bodyPr wrap="square" rtlCol="0">
            <a:spAutoFit/>
          </a:bodyPr>
          <a:lstStyle/>
          <a:p>
            <a:pPr>
              <a:lnSpc>
                <a:spcPct val="150000"/>
              </a:lnSpc>
            </a:pPr>
            <a:r>
              <a:rPr lang="zh-CN" altLang="zh-CN" dirty="0" smtClean="0">
                <a:latin typeface="微软雅黑" pitchFamily="34" charset="-122"/>
                <a:ea typeface="微软雅黑" pitchFamily="34" charset="-122"/>
              </a:rPr>
              <a:t>了解</a:t>
            </a:r>
            <a:r>
              <a:rPr lang="zh-CN" altLang="en-US" dirty="0" smtClean="0">
                <a:latin typeface="微软雅黑" pitchFamily="34" charset="-122"/>
                <a:ea typeface="微软雅黑" pitchFamily="34" charset="-122"/>
              </a:rPr>
              <a:t>了</a:t>
            </a:r>
            <a:r>
              <a:rPr lang="zh-CN" altLang="zh-CN" dirty="0" smtClean="0">
                <a:latin typeface="微软雅黑" pitchFamily="34" charset="-122"/>
                <a:ea typeface="微软雅黑" pitchFamily="34" charset="-122"/>
              </a:rPr>
              <a:t>研</a:t>
            </a:r>
            <a:r>
              <a:rPr lang="zh-CN" altLang="zh-CN" dirty="0">
                <a:latin typeface="微软雅黑" pitchFamily="34" charset="-122"/>
                <a:ea typeface="微软雅黑" pitchFamily="34" charset="-122"/>
              </a:rPr>
              <a:t>学旅行课程的背</a:t>
            </a:r>
            <a:r>
              <a:rPr lang="zh-CN" altLang="zh-CN" dirty="0" smtClean="0">
                <a:latin typeface="微软雅黑" pitchFamily="34" charset="-122"/>
                <a:ea typeface="微软雅黑" pitchFamily="34" charset="-122"/>
              </a:rPr>
              <a:t>景</a:t>
            </a:r>
            <a:r>
              <a:rPr lang="zh-CN" altLang="en-US" dirty="0" smtClean="0">
                <a:latin typeface="微软雅黑" pitchFamily="34" charset="-122"/>
                <a:ea typeface="微软雅黑" pitchFamily="34" charset="-122"/>
              </a:rPr>
              <a:t>；结合调查论述了研学旅行的</a:t>
            </a:r>
            <a:r>
              <a:rPr lang="zh-CN" altLang="zh-CN" dirty="0" smtClean="0">
                <a:latin typeface="微软雅黑" pitchFamily="34" charset="-122"/>
                <a:ea typeface="微软雅黑" pitchFamily="34" charset="-122"/>
              </a:rPr>
              <a:t>发</a:t>
            </a:r>
            <a:r>
              <a:rPr lang="zh-CN" altLang="zh-CN" dirty="0">
                <a:latin typeface="微软雅黑" pitchFamily="34" charset="-122"/>
                <a:ea typeface="微软雅黑" pitchFamily="34" charset="-122"/>
              </a:rPr>
              <a:t>展</a:t>
            </a:r>
            <a:r>
              <a:rPr lang="zh-CN" altLang="zh-CN" dirty="0" smtClean="0">
                <a:latin typeface="微软雅黑" pitchFamily="34" charset="-122"/>
                <a:ea typeface="微软雅黑" pitchFamily="34" charset="-122"/>
              </a:rPr>
              <a:t>现状</a:t>
            </a:r>
            <a:endParaRPr lang="zh-CN" altLang="en-US" dirty="0">
              <a:latin typeface="微软雅黑" pitchFamily="34" charset="-122"/>
              <a:ea typeface="微软雅黑" pitchFamily="34" charset="-122"/>
            </a:endParaRPr>
          </a:p>
        </p:txBody>
      </p:sp>
      <p:sp>
        <p:nvSpPr>
          <p:cNvPr id="21" name="文本框 20"/>
          <p:cNvSpPr txBox="1"/>
          <p:nvPr/>
        </p:nvSpPr>
        <p:spPr>
          <a:xfrm>
            <a:off x="2946515" y="5324678"/>
            <a:ext cx="7913744" cy="458908"/>
          </a:xfrm>
          <a:prstGeom prst="rect">
            <a:avLst/>
          </a:prstGeom>
          <a:noFill/>
        </p:spPr>
        <p:txBody>
          <a:bodyPr wrap="square" rtlCol="0">
            <a:spAutoFit/>
          </a:bodyPr>
          <a:lstStyle/>
          <a:p>
            <a:pPr>
              <a:lnSpc>
                <a:spcPct val="150000"/>
              </a:lnSpc>
            </a:pPr>
            <a:r>
              <a:rPr lang="zh-CN" altLang="zh-CN" dirty="0">
                <a:latin typeface="微软雅黑" pitchFamily="34" charset="-122"/>
                <a:ea typeface="微软雅黑" pitchFamily="34" charset="-122"/>
              </a:rPr>
              <a:t>结合研学旅行课程的特点</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论述了研</a:t>
            </a:r>
            <a:r>
              <a:rPr lang="zh-CN" altLang="en-US" dirty="0">
                <a:latin typeface="微软雅黑" pitchFamily="34" charset="-122"/>
                <a:ea typeface="微软雅黑" pitchFamily="34" charset="-122"/>
              </a:rPr>
              <a:t>学旅行</a:t>
            </a:r>
            <a:r>
              <a:rPr lang="zh-CN" altLang="zh-CN" dirty="0">
                <a:latin typeface="微软雅黑" pitchFamily="34" charset="-122"/>
                <a:ea typeface="微软雅黑" pitchFamily="34" charset="-122"/>
              </a:rPr>
              <a:t>课程开发</a:t>
            </a:r>
            <a:r>
              <a:rPr lang="zh-CN" altLang="zh-CN" dirty="0" smtClean="0">
                <a:latin typeface="微软雅黑" pitchFamily="34" charset="-122"/>
                <a:ea typeface="微软雅黑" pitchFamily="34" charset="-122"/>
              </a:rPr>
              <a:t>的</a:t>
            </a:r>
            <a:r>
              <a:rPr lang="zh-CN" altLang="en-US" dirty="0" smtClean="0">
                <a:latin typeface="微软雅黑" pitchFamily="34" charset="-122"/>
                <a:ea typeface="微软雅黑" pitchFamily="34" charset="-122"/>
              </a:rPr>
              <a:t>要求和方</a:t>
            </a:r>
            <a:r>
              <a:rPr lang="zh-CN" altLang="zh-CN" dirty="0" smtClean="0">
                <a:latin typeface="微软雅黑" pitchFamily="34" charset="-122"/>
                <a:ea typeface="微软雅黑" pitchFamily="34" charset="-122"/>
              </a:rPr>
              <a:t>法</a:t>
            </a:r>
            <a:endParaRPr lang="zh-CN" altLang="en-US" dirty="0">
              <a:latin typeface="微软雅黑" pitchFamily="34" charset="-122"/>
              <a:ea typeface="微软雅黑" pitchFamily="34" charset="-122"/>
            </a:endParaRPr>
          </a:p>
        </p:txBody>
      </p:sp>
      <p:pic>
        <p:nvPicPr>
          <p:cNvPr id="35" name="图片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8852" y="2264898"/>
            <a:ext cx="1197588" cy="928468"/>
          </a:xfrm>
          <a:prstGeom prst="rect">
            <a:avLst/>
          </a:prstGeom>
        </p:spPr>
      </p:pic>
      <p:pic>
        <p:nvPicPr>
          <p:cNvPr id="36" name="图片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3340" y="5050303"/>
            <a:ext cx="1289924" cy="1000053"/>
          </a:xfrm>
          <a:prstGeom prst="rect">
            <a:avLst/>
          </a:prstGeom>
        </p:spPr>
      </p:pic>
      <p:pic>
        <p:nvPicPr>
          <p:cNvPr id="40" name="图片 39" descr="QQ图片20181218195846.png"/>
          <p:cNvPicPr>
            <a:picLocks noChangeAspect="1"/>
          </p:cNvPicPr>
          <p:nvPr/>
        </p:nvPicPr>
        <p:blipFill>
          <a:blip r:embed="rId7" cstate="print"/>
          <a:stretch>
            <a:fillRect/>
          </a:stretch>
        </p:blipFill>
        <p:spPr>
          <a:xfrm>
            <a:off x="1087955" y="3671668"/>
            <a:ext cx="1330053" cy="1031165"/>
          </a:xfrm>
          <a:prstGeom prst="rect">
            <a:avLst/>
          </a:prstGeom>
        </p:spPr>
      </p:pic>
    </p:spTree>
    <p:extLst>
      <p:ext uri="{BB962C8B-B14F-4D97-AF65-F5344CB8AC3E}">
        <p14:creationId xmlns:p14="http://schemas.microsoft.com/office/powerpoint/2010/main" val="122326584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21053" y="276460"/>
            <a:ext cx="2086816" cy="646331"/>
          </a:xfrm>
          <a:prstGeom prst="rect">
            <a:avLst/>
          </a:prstGeom>
          <a:noFill/>
        </p:spPr>
        <p:txBody>
          <a:bodyPr wrap="square" rtlCol="0">
            <a:spAutoFit/>
          </a:bodyPr>
          <a:lstStyle/>
          <a:p>
            <a:r>
              <a:rPr lang="zh-CN" altLang="en-US" sz="3600" b="1" dirty="0" smtClean="0">
                <a:solidFill>
                  <a:srgbClr val="78B832"/>
                </a:solidFill>
                <a:latin typeface="微软雅黑" panose="020B0503020204020204" pitchFamily="34" charset="-122"/>
                <a:ea typeface="微软雅黑" panose="020B0503020204020204" pitchFamily="34" charset="-122"/>
              </a:rPr>
              <a:t>存</a:t>
            </a:r>
            <a:r>
              <a:rPr lang="zh-CN" altLang="en-US" sz="3600" b="1" dirty="0" smtClean="0">
                <a:solidFill>
                  <a:srgbClr val="01B3D1"/>
                </a:solidFill>
                <a:latin typeface="微软雅黑" panose="020B0503020204020204" pitchFamily="34" charset="-122"/>
                <a:ea typeface="微软雅黑" panose="020B0503020204020204" pitchFamily="34" charset="-122"/>
              </a:rPr>
              <a:t>在</a:t>
            </a:r>
            <a:r>
              <a:rPr lang="zh-CN" altLang="en-US" sz="3600" b="1" dirty="0" smtClean="0">
                <a:solidFill>
                  <a:srgbClr val="FABE00"/>
                </a:solidFill>
                <a:latin typeface="微软雅黑" panose="020B0503020204020204" pitchFamily="34" charset="-122"/>
                <a:ea typeface="微软雅黑" panose="020B0503020204020204" pitchFamily="34" charset="-122"/>
              </a:rPr>
              <a:t>问</a:t>
            </a:r>
            <a:r>
              <a:rPr lang="zh-CN" altLang="en-US" sz="3600" b="1" dirty="0" smtClean="0">
                <a:solidFill>
                  <a:srgbClr val="D32E66"/>
                </a:solidFill>
                <a:latin typeface="微软雅黑" panose="020B0503020204020204" pitchFamily="34" charset="-122"/>
                <a:ea typeface="微软雅黑" panose="020B0503020204020204" pitchFamily="34" charset="-122"/>
              </a:rPr>
              <a:t>题</a:t>
            </a:r>
            <a:endParaRPr lang="zh-CN" altLang="en-US" sz="3600" b="1" dirty="0">
              <a:solidFill>
                <a:srgbClr val="D32E66"/>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9359799" y="-1837868"/>
            <a:ext cx="4147206" cy="3287454"/>
            <a:chOff x="9602635" y="5122757"/>
            <a:chExt cx="4147206" cy="3287454"/>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449865">
              <a:off x="9602635" y="5122757"/>
              <a:ext cx="4147206" cy="3287454"/>
            </a:xfrm>
            <a:prstGeom prst="rect">
              <a:avLst/>
            </a:prstGeom>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6242" y="7045597"/>
              <a:ext cx="1447619" cy="596825"/>
            </a:xfrm>
            <a:prstGeom prst="rect">
              <a:avLst/>
            </a:prstGeom>
          </p:spPr>
        </p:pic>
      </p:grpSp>
      <p:grpSp>
        <p:nvGrpSpPr>
          <p:cNvPr id="5" name="组合 4"/>
          <p:cNvGrpSpPr/>
          <p:nvPr/>
        </p:nvGrpSpPr>
        <p:grpSpPr>
          <a:xfrm>
            <a:off x="1013612" y="2154397"/>
            <a:ext cx="4219586" cy="3112985"/>
            <a:chOff x="935591" y="2154397"/>
            <a:chExt cx="3090929" cy="4117614"/>
          </a:xfrm>
        </p:grpSpPr>
        <p:sp>
          <p:nvSpPr>
            <p:cNvPr id="2" name="圆角矩形 1"/>
            <p:cNvSpPr/>
            <p:nvPr/>
          </p:nvSpPr>
          <p:spPr>
            <a:xfrm>
              <a:off x="935591" y="2154397"/>
              <a:ext cx="3090929" cy="4117614"/>
            </a:xfrm>
            <a:prstGeom prst="roundRect">
              <a:avLst/>
            </a:prstGeom>
            <a:solidFill>
              <a:srgbClr val="FCE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296173" y="2890366"/>
              <a:ext cx="2423391" cy="1770897"/>
            </a:xfrm>
            <a:prstGeom prst="rect">
              <a:avLst/>
            </a:prstGeom>
          </p:spPr>
          <p:txBody>
            <a:bodyPr wrap="square">
              <a:spAutoFit/>
            </a:bodyPr>
            <a:lstStyle/>
            <a:p>
              <a:pPr lvl="0">
                <a:lnSpc>
                  <a:spcPct val="150000"/>
                </a:lnSpc>
              </a:pPr>
              <a:r>
                <a:rPr lang="zh-CN" altLang="zh-CN" dirty="0">
                  <a:latin typeface="微软雅黑" panose="020B0503020204020204" pitchFamily="34" charset="-122"/>
                  <a:ea typeface="微软雅黑" panose="020B0503020204020204" pitchFamily="34" charset="-122"/>
                </a:rPr>
                <a:t>研学公司访谈中无法获取到更深层次的关键信息，包括其课程设计</a:t>
              </a:r>
              <a:r>
                <a:rPr lang="zh-CN" altLang="zh-CN" dirty="0" smtClean="0">
                  <a:latin typeface="微软雅黑" panose="020B0503020204020204" pitchFamily="34" charset="-122"/>
                  <a:ea typeface="微软雅黑" panose="020B0503020204020204" pitchFamily="34" charset="-122"/>
                </a:rPr>
                <a:t>模式</a:t>
              </a:r>
              <a:r>
                <a:rPr lang="zh-CN" altLang="en-US" dirty="0" smtClean="0">
                  <a:latin typeface="微软雅黑" panose="020B0503020204020204" pitchFamily="34" charset="-122"/>
                  <a:ea typeface="微软雅黑" panose="020B0503020204020204" pitchFamily="34" charset="-122"/>
                </a:rPr>
                <a:t>、详细</a:t>
              </a:r>
              <a:r>
                <a:rPr lang="zh-CN" altLang="zh-CN" dirty="0" smtClean="0">
                  <a:latin typeface="微软雅黑" panose="020B0503020204020204" pitchFamily="34" charset="-122"/>
                  <a:ea typeface="微软雅黑" panose="020B0503020204020204" pitchFamily="34" charset="-122"/>
                </a:rPr>
                <a:t>过程</a:t>
              </a:r>
              <a:r>
                <a:rPr lang="zh-CN" altLang="en-US" dirty="0" smtClean="0">
                  <a:latin typeface="微软雅黑" panose="020B0503020204020204" pitchFamily="34" charset="-122"/>
                  <a:ea typeface="微软雅黑" panose="020B0503020204020204" pitchFamily="34" charset="-122"/>
                </a:rPr>
                <a:t>等。</a:t>
              </a:r>
              <a:endParaRPr lang="zh-CN" altLang="zh-CN" dirty="0">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6077749" y="2154397"/>
            <a:ext cx="4485657" cy="3112985"/>
            <a:chOff x="935591" y="2154397"/>
            <a:chExt cx="3090929" cy="4117614"/>
          </a:xfrm>
        </p:grpSpPr>
        <p:sp>
          <p:nvSpPr>
            <p:cNvPr id="31" name="圆角矩形 30"/>
            <p:cNvSpPr/>
            <p:nvPr/>
          </p:nvSpPr>
          <p:spPr>
            <a:xfrm>
              <a:off x="935591" y="2154397"/>
              <a:ext cx="3090929" cy="4117614"/>
            </a:xfrm>
            <a:prstGeom prst="roundRect">
              <a:avLst/>
            </a:prstGeom>
            <a:solidFill>
              <a:srgbClr val="FCE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243730" y="2890366"/>
              <a:ext cx="2474649" cy="1754326"/>
            </a:xfrm>
            <a:prstGeom prst="rect">
              <a:avLst/>
            </a:prstGeom>
          </p:spPr>
          <p:txBody>
            <a:bodyPr wrap="square">
              <a:spAutoFit/>
            </a:bodyPr>
            <a:lstStyle/>
            <a:p>
              <a:pPr lvl="0">
                <a:lnSpc>
                  <a:spcPct val="150000"/>
                </a:lnSpc>
              </a:pPr>
              <a:r>
                <a:rPr lang="zh-CN" altLang="en-US" dirty="0" smtClean="0">
                  <a:latin typeface="微软雅黑" panose="020B0503020204020204" pitchFamily="34" charset="-122"/>
                  <a:ea typeface="微软雅黑" panose="020B0503020204020204" pitchFamily="34" charset="-122"/>
                </a:rPr>
                <a:t>本学期课业繁重，</a:t>
              </a:r>
              <a:r>
                <a:rPr lang="zh-CN" altLang="zh-CN" dirty="0" smtClean="0">
                  <a:latin typeface="微软雅黑" panose="020B0503020204020204" pitchFamily="34" charset="-122"/>
                  <a:ea typeface="微软雅黑" panose="020B0503020204020204" pitchFamily="34" charset="-122"/>
                </a:rPr>
                <a:t>时间</a:t>
              </a:r>
              <a:r>
                <a:rPr lang="zh-CN" altLang="zh-CN" dirty="0">
                  <a:latin typeface="微软雅黑" panose="020B0503020204020204" pitchFamily="34" charset="-122"/>
                  <a:ea typeface="微软雅黑" panose="020B0503020204020204" pitchFamily="34" charset="-122"/>
                </a:rPr>
                <a:t>上不允许</a:t>
              </a:r>
              <a:r>
                <a:rPr lang="zh-CN" altLang="zh-CN" dirty="0" smtClean="0">
                  <a:latin typeface="微软雅黑" panose="020B0503020204020204" pitchFamily="34" charset="-122"/>
                  <a:ea typeface="微软雅黑" panose="020B0503020204020204" pitchFamily="34" charset="-122"/>
                </a:rPr>
                <a:t>我们</a:t>
              </a:r>
              <a:r>
                <a:rPr lang="zh-CN" altLang="en-US" dirty="0" smtClean="0">
                  <a:latin typeface="微软雅黑" panose="020B0503020204020204" pitchFamily="34" charset="-122"/>
                  <a:ea typeface="微软雅黑" panose="020B0503020204020204" pitchFamily="34" charset="-122"/>
                </a:rPr>
                <a:t>参与辅导员培训并</a:t>
              </a:r>
              <a:r>
                <a:rPr lang="zh-CN" altLang="zh-CN" dirty="0" smtClean="0">
                  <a:latin typeface="微软雅黑" panose="020B0503020204020204" pitchFamily="34" charset="-122"/>
                  <a:ea typeface="微软雅黑" panose="020B0503020204020204" pitchFamily="34" charset="-122"/>
                </a:rPr>
                <a:t>参与</a:t>
              </a:r>
              <a:r>
                <a:rPr lang="zh-CN" altLang="en-US" dirty="0" smtClean="0">
                  <a:latin typeface="微软雅黑" panose="020B0503020204020204" pitchFamily="34" charset="-122"/>
                  <a:ea typeface="微软雅黑" panose="020B0503020204020204" pitchFamily="34" charset="-122"/>
                </a:rPr>
                <a:t>研学公司的</a:t>
              </a:r>
              <a:r>
                <a:rPr lang="zh-CN" altLang="zh-CN" dirty="0" smtClean="0">
                  <a:latin typeface="微软雅黑" panose="020B0503020204020204" pitchFamily="34" charset="-122"/>
                  <a:ea typeface="微软雅黑" panose="020B0503020204020204" pitchFamily="34" charset="-122"/>
                </a:rPr>
                <a:t>研</a:t>
              </a:r>
              <a:r>
                <a:rPr lang="zh-CN" altLang="zh-CN" dirty="0">
                  <a:latin typeface="微软雅黑" panose="020B0503020204020204" pitchFamily="34" charset="-122"/>
                  <a:ea typeface="微软雅黑" panose="020B0503020204020204" pitchFamily="34" charset="-122"/>
                </a:rPr>
                <a:t>学旅行。</a:t>
              </a:r>
            </a:p>
          </p:txBody>
        </p:sp>
      </p:grpSp>
      <p:grpSp>
        <p:nvGrpSpPr>
          <p:cNvPr id="25" name="组合 24"/>
          <p:cNvGrpSpPr/>
          <p:nvPr/>
        </p:nvGrpSpPr>
        <p:grpSpPr>
          <a:xfrm>
            <a:off x="1013612" y="1302993"/>
            <a:ext cx="2576558" cy="441835"/>
            <a:chOff x="1343812" y="3670588"/>
            <a:chExt cx="4247453" cy="728365"/>
          </a:xfrm>
        </p:grpSpPr>
        <p:sp>
          <p:nvSpPr>
            <p:cNvPr id="27" name="圆角矩形 26"/>
            <p:cNvSpPr/>
            <p:nvPr/>
          </p:nvSpPr>
          <p:spPr>
            <a:xfrm>
              <a:off x="1343812" y="3670588"/>
              <a:ext cx="4247453" cy="728365"/>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文本框 27"/>
            <p:cNvSpPr txBox="1"/>
            <p:nvPr/>
          </p:nvSpPr>
          <p:spPr>
            <a:xfrm>
              <a:off x="2214287" y="3733302"/>
              <a:ext cx="3370799" cy="608844"/>
            </a:xfrm>
            <a:prstGeom prst="rect">
              <a:avLst/>
            </a:prstGeom>
            <a:noFill/>
          </p:spPr>
          <p:txBody>
            <a:bodyPr wrap="square" rtlCol="0">
              <a:spAutoFit/>
            </a:bodyPr>
            <a:lstStyle/>
            <a:p>
              <a:r>
                <a:rPr lang="zh-CN" altLang="en-US" b="1" spc="600" dirty="0" smtClean="0">
                  <a:solidFill>
                    <a:schemeClr val="bg1"/>
                  </a:solidFill>
                  <a:latin typeface="微软雅黑" panose="020B0503020204020204" pitchFamily="34" charset="-122"/>
                  <a:ea typeface="微软雅黑" panose="020B0503020204020204" pitchFamily="34" charset="-122"/>
                </a:rPr>
                <a:t>理论研究问题</a:t>
              </a:r>
              <a:endParaRPr lang="zh-CN" altLang="en-US" b="1" spc="600" dirty="0">
                <a:solidFill>
                  <a:schemeClr val="bg1"/>
                </a:solidFill>
                <a:latin typeface="微软雅黑" panose="020B0503020204020204" pitchFamily="34" charset="-122"/>
                <a:ea typeface="微软雅黑" panose="020B0503020204020204" pitchFamily="34" charset="-122"/>
              </a:endParaRPr>
            </a:p>
          </p:txBody>
        </p:sp>
        <p:sp>
          <p:nvSpPr>
            <p:cNvPr id="29" name="椭圆 28"/>
            <p:cNvSpPr/>
            <p:nvPr/>
          </p:nvSpPr>
          <p:spPr>
            <a:xfrm>
              <a:off x="1687503" y="3776590"/>
              <a:ext cx="516358" cy="516358"/>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 name="文本框 33"/>
            <p:cNvSpPr txBox="1"/>
            <p:nvPr/>
          </p:nvSpPr>
          <p:spPr>
            <a:xfrm>
              <a:off x="1666606" y="3713088"/>
              <a:ext cx="330199" cy="566832"/>
            </a:xfrm>
            <a:prstGeom prst="rect">
              <a:avLst/>
            </a:prstGeom>
            <a:noFill/>
          </p:spPr>
          <p:txBody>
            <a:bodyPr wrap="square" rtlCol="0">
              <a:spAutoFit/>
            </a:bodyPr>
            <a:lstStyle/>
            <a:p>
              <a:r>
                <a:rPr lang="en-US" altLang="zh-CN" sz="2000" b="1" dirty="0">
                  <a:solidFill>
                    <a:srgbClr val="9840A3"/>
                  </a:solidFill>
                  <a:latin typeface="微软雅黑" panose="020B0503020204020204" pitchFamily="34" charset="-122"/>
                  <a:ea typeface="微软雅黑" panose="020B0503020204020204" pitchFamily="34" charset="-122"/>
                </a:rPr>
                <a:t>1</a:t>
              </a:r>
              <a:endParaRPr lang="zh-CN" altLang="en-US" sz="2000" b="1" dirty="0">
                <a:solidFill>
                  <a:srgbClr val="9840A3"/>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035879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21053" y="276460"/>
            <a:ext cx="2086816" cy="646331"/>
          </a:xfrm>
          <a:prstGeom prst="rect">
            <a:avLst/>
          </a:prstGeom>
          <a:noFill/>
        </p:spPr>
        <p:txBody>
          <a:bodyPr wrap="square" rtlCol="0">
            <a:spAutoFit/>
          </a:bodyPr>
          <a:lstStyle/>
          <a:p>
            <a:r>
              <a:rPr lang="zh-CN" altLang="en-US" sz="3600" b="1" dirty="0" smtClean="0">
                <a:solidFill>
                  <a:srgbClr val="78B832"/>
                </a:solidFill>
                <a:latin typeface="微软雅黑" panose="020B0503020204020204" pitchFamily="34" charset="-122"/>
                <a:ea typeface="微软雅黑" panose="020B0503020204020204" pitchFamily="34" charset="-122"/>
              </a:rPr>
              <a:t>项</a:t>
            </a:r>
            <a:r>
              <a:rPr lang="zh-CN" altLang="en-US" sz="3600" b="1" dirty="0" smtClean="0">
                <a:solidFill>
                  <a:srgbClr val="01B3D1"/>
                </a:solidFill>
                <a:latin typeface="微软雅黑" panose="020B0503020204020204" pitchFamily="34" charset="-122"/>
                <a:ea typeface="微软雅黑" panose="020B0503020204020204" pitchFamily="34" charset="-122"/>
              </a:rPr>
              <a:t>目</a:t>
            </a:r>
            <a:r>
              <a:rPr lang="zh-CN" altLang="en-US" sz="3600" b="1" dirty="0" smtClean="0">
                <a:solidFill>
                  <a:srgbClr val="FABE00"/>
                </a:solidFill>
                <a:latin typeface="微软雅黑" panose="020B0503020204020204" pitchFamily="34" charset="-122"/>
                <a:ea typeface="微软雅黑" panose="020B0503020204020204" pitchFamily="34" charset="-122"/>
              </a:rPr>
              <a:t>进</a:t>
            </a:r>
            <a:r>
              <a:rPr lang="zh-CN" altLang="en-US" sz="3600" b="1" dirty="0">
                <a:solidFill>
                  <a:srgbClr val="D32E66"/>
                </a:solidFill>
                <a:latin typeface="微软雅黑" panose="020B0503020204020204" pitchFamily="34" charset="-122"/>
                <a:ea typeface="微软雅黑" panose="020B0503020204020204" pitchFamily="34" charset="-122"/>
              </a:rPr>
              <a:t>展</a:t>
            </a:r>
          </a:p>
        </p:txBody>
      </p:sp>
      <p:grpSp>
        <p:nvGrpSpPr>
          <p:cNvPr id="3" name="组合 13"/>
          <p:cNvGrpSpPr/>
          <p:nvPr/>
        </p:nvGrpSpPr>
        <p:grpSpPr>
          <a:xfrm>
            <a:off x="665916" y="1119178"/>
            <a:ext cx="3210626" cy="481870"/>
            <a:chOff x="1343812" y="3670588"/>
            <a:chExt cx="3759200" cy="728365"/>
          </a:xfrm>
        </p:grpSpPr>
        <p:sp>
          <p:nvSpPr>
            <p:cNvPr id="15" name="圆角矩形 14"/>
            <p:cNvSpPr/>
            <p:nvPr/>
          </p:nvSpPr>
          <p:spPr>
            <a:xfrm>
              <a:off x="1343812" y="3670588"/>
              <a:ext cx="3759200" cy="728365"/>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文本框 15"/>
            <p:cNvSpPr txBox="1"/>
            <p:nvPr/>
          </p:nvSpPr>
          <p:spPr>
            <a:xfrm>
              <a:off x="2179599" y="3751664"/>
              <a:ext cx="2875016" cy="558259"/>
            </a:xfrm>
            <a:prstGeom prst="rect">
              <a:avLst/>
            </a:prstGeom>
            <a:noFill/>
          </p:spPr>
          <p:txBody>
            <a:bodyPr wrap="square" rtlCol="0">
              <a:spAutoFit/>
            </a:bodyPr>
            <a:lstStyle/>
            <a:p>
              <a:r>
                <a:rPr lang="zh-CN" altLang="en-US" b="1" spc="600" dirty="0" smtClean="0">
                  <a:solidFill>
                    <a:schemeClr val="bg1"/>
                  </a:solidFill>
                  <a:latin typeface="微软雅黑" panose="020B0503020204020204" pitchFamily="34" charset="-122"/>
                  <a:ea typeface="微软雅黑" panose="020B0503020204020204" pitchFamily="34" charset="-122"/>
                </a:rPr>
                <a:t>平台功能实现</a:t>
              </a:r>
              <a:endParaRPr lang="zh-CN" altLang="en-US" b="1" spc="600"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722866" y="3774925"/>
              <a:ext cx="330200" cy="511737"/>
            </a:xfrm>
            <a:prstGeom prst="rect">
              <a:avLst/>
            </a:prstGeom>
            <a:noFill/>
          </p:spPr>
          <p:txBody>
            <a:bodyPr wrap="square" rtlCol="0">
              <a:spAutoFit/>
            </a:bodyPr>
            <a:lstStyle/>
            <a:p>
              <a:r>
                <a:rPr lang="en-US" altLang="zh-CN" sz="1600" b="1" dirty="0">
                  <a:solidFill>
                    <a:srgbClr val="9840A3"/>
                  </a:solidFill>
                  <a:latin typeface="微软雅黑" panose="020B0503020204020204" pitchFamily="34" charset="-122"/>
                  <a:ea typeface="微软雅黑" panose="020B0503020204020204" pitchFamily="34" charset="-122"/>
                </a:rPr>
                <a:t>3</a:t>
              </a:r>
              <a:endParaRPr lang="zh-CN" altLang="en-US" sz="1600" b="1" dirty="0">
                <a:solidFill>
                  <a:srgbClr val="9840A3"/>
                </a:solidFill>
                <a:latin typeface="微软雅黑" panose="020B0503020204020204" pitchFamily="34" charset="-122"/>
                <a:ea typeface="微软雅黑" panose="020B0503020204020204" pitchFamily="34" charset="-122"/>
              </a:endParaRPr>
            </a:p>
          </p:txBody>
        </p:sp>
      </p:grpSp>
      <p:grpSp>
        <p:nvGrpSpPr>
          <p:cNvPr id="4" name="组合 10"/>
          <p:cNvGrpSpPr/>
          <p:nvPr/>
        </p:nvGrpSpPr>
        <p:grpSpPr>
          <a:xfrm>
            <a:off x="9621685" y="4941185"/>
            <a:ext cx="4147206" cy="3287454"/>
            <a:chOff x="9621685" y="4941185"/>
            <a:chExt cx="4147206" cy="3287454"/>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449865">
              <a:off x="9621685" y="4941185"/>
              <a:ext cx="4147206" cy="3287454"/>
            </a:xfrm>
            <a:prstGeom prst="rect">
              <a:avLst/>
            </a:pr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9990" y="6140487"/>
              <a:ext cx="1447619" cy="596825"/>
            </a:xfrm>
            <a:prstGeom prst="rect">
              <a:avLst/>
            </a:prstGeom>
          </p:spPr>
        </p:pic>
      </p:grpSp>
      <p:sp>
        <p:nvSpPr>
          <p:cNvPr id="2" name="椭圆 1"/>
          <p:cNvSpPr/>
          <p:nvPr/>
        </p:nvSpPr>
        <p:spPr>
          <a:xfrm>
            <a:off x="450077" y="2120192"/>
            <a:ext cx="1462879" cy="695459"/>
          </a:xfrm>
          <a:prstGeom prst="ellipse">
            <a:avLst/>
          </a:prstGeom>
          <a:solidFill>
            <a:srgbClr val="D9FA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客户端</a:t>
            </a:r>
          </a:p>
        </p:txBody>
      </p:sp>
      <p:sp>
        <p:nvSpPr>
          <p:cNvPr id="22" name="椭圆 21"/>
          <p:cNvSpPr/>
          <p:nvPr/>
        </p:nvSpPr>
        <p:spPr>
          <a:xfrm>
            <a:off x="10581013" y="2815651"/>
            <a:ext cx="1462879" cy="695459"/>
          </a:xfrm>
          <a:prstGeom prst="ellipse">
            <a:avLst/>
          </a:prstGeom>
          <a:solidFill>
            <a:srgbClr val="D9FAFF"/>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FF0000"/>
                </a:solidFill>
              </a:rPr>
              <a:t>后台管理</a:t>
            </a:r>
            <a:endParaRPr lang="zh-CN" altLang="en-US" sz="1600" b="1" dirty="0">
              <a:solidFill>
                <a:srgbClr val="FF0000"/>
              </a:solidFill>
            </a:endParaRPr>
          </a:p>
        </p:txBody>
      </p:sp>
      <p:cxnSp>
        <p:nvCxnSpPr>
          <p:cNvPr id="9" name="直接箭头连接符 8"/>
          <p:cNvCxnSpPr>
            <a:stCxn id="2" idx="6"/>
          </p:cNvCxnSpPr>
          <p:nvPr/>
        </p:nvCxnSpPr>
        <p:spPr>
          <a:xfrm>
            <a:off x="1912956" y="2467922"/>
            <a:ext cx="1474188" cy="532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046269" y="2502687"/>
            <a:ext cx="1468193" cy="369332"/>
          </a:xfrm>
          <a:prstGeom prst="rect">
            <a:avLst/>
          </a:prstGeom>
          <a:noFill/>
        </p:spPr>
        <p:txBody>
          <a:bodyPr wrap="square" rtlCol="0">
            <a:spAutoFit/>
          </a:bodyPr>
          <a:lstStyle/>
          <a:p>
            <a:r>
              <a:rPr lang="zh-CN" altLang="en-US" dirty="0" smtClean="0"/>
              <a:t>登录</a:t>
            </a:r>
            <a:r>
              <a:rPr lang="en-US" altLang="zh-CN" dirty="0" smtClean="0"/>
              <a:t>/</a:t>
            </a:r>
            <a:r>
              <a:rPr lang="zh-CN" altLang="en-US" dirty="0" smtClean="0"/>
              <a:t>注册</a:t>
            </a:r>
            <a:endParaRPr lang="zh-CN" altLang="en-US" dirty="0"/>
          </a:p>
        </p:txBody>
      </p:sp>
      <p:sp>
        <p:nvSpPr>
          <p:cNvPr id="25" name="矩形 24"/>
          <p:cNvSpPr/>
          <p:nvPr/>
        </p:nvSpPr>
        <p:spPr>
          <a:xfrm>
            <a:off x="3384285" y="2905833"/>
            <a:ext cx="1330393" cy="627698"/>
          </a:xfrm>
          <a:prstGeom prst="rect">
            <a:avLst/>
          </a:prstGeom>
          <a:solidFill>
            <a:srgbClr val="D9F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主页</a:t>
            </a:r>
          </a:p>
        </p:txBody>
      </p:sp>
      <p:sp>
        <p:nvSpPr>
          <p:cNvPr id="26" name="左大括号 25"/>
          <p:cNvSpPr/>
          <p:nvPr/>
        </p:nvSpPr>
        <p:spPr>
          <a:xfrm>
            <a:off x="4850023" y="963484"/>
            <a:ext cx="502276" cy="4550730"/>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文本框 26"/>
          <p:cNvSpPr txBox="1"/>
          <p:nvPr/>
        </p:nvSpPr>
        <p:spPr>
          <a:xfrm>
            <a:off x="5527863" y="937880"/>
            <a:ext cx="1880315" cy="369332"/>
          </a:xfrm>
          <a:prstGeom prst="rect">
            <a:avLst/>
          </a:prstGeom>
          <a:noFill/>
        </p:spPr>
        <p:txBody>
          <a:bodyPr wrap="square" rtlCol="0">
            <a:spAutoFit/>
          </a:bodyPr>
          <a:lstStyle/>
          <a:p>
            <a:r>
              <a:rPr lang="zh-CN" altLang="en-US" dirty="0"/>
              <a:t>课程</a:t>
            </a:r>
          </a:p>
        </p:txBody>
      </p:sp>
      <p:sp>
        <p:nvSpPr>
          <p:cNvPr id="28" name="文本框 27"/>
          <p:cNvSpPr txBox="1"/>
          <p:nvPr/>
        </p:nvSpPr>
        <p:spPr>
          <a:xfrm>
            <a:off x="5333995" y="3071501"/>
            <a:ext cx="1741133" cy="369331"/>
          </a:xfrm>
          <a:prstGeom prst="rect">
            <a:avLst/>
          </a:prstGeom>
          <a:noFill/>
        </p:spPr>
        <p:txBody>
          <a:bodyPr wrap="square" rtlCol="0">
            <a:spAutoFit/>
          </a:bodyPr>
          <a:lstStyle/>
          <a:p>
            <a:r>
              <a:rPr lang="zh-CN" altLang="en-US" dirty="0" smtClean="0"/>
              <a:t>用户</a:t>
            </a:r>
            <a:endParaRPr lang="zh-CN" altLang="en-US" dirty="0"/>
          </a:p>
        </p:txBody>
      </p:sp>
      <p:sp>
        <p:nvSpPr>
          <p:cNvPr id="29" name="文本框 28"/>
          <p:cNvSpPr txBox="1"/>
          <p:nvPr/>
        </p:nvSpPr>
        <p:spPr>
          <a:xfrm>
            <a:off x="5341905" y="5205121"/>
            <a:ext cx="1633132" cy="369332"/>
          </a:xfrm>
          <a:prstGeom prst="rect">
            <a:avLst/>
          </a:prstGeom>
          <a:noFill/>
        </p:spPr>
        <p:txBody>
          <a:bodyPr wrap="square" rtlCol="0">
            <a:spAutoFit/>
          </a:bodyPr>
          <a:lstStyle/>
          <a:p>
            <a:r>
              <a:rPr lang="zh-CN" altLang="en-US" dirty="0" smtClean="0"/>
              <a:t>评测系统</a:t>
            </a:r>
            <a:endParaRPr lang="zh-CN" altLang="en-US" dirty="0"/>
          </a:p>
        </p:txBody>
      </p:sp>
      <p:sp>
        <p:nvSpPr>
          <p:cNvPr id="44" name="矩形 43"/>
          <p:cNvSpPr/>
          <p:nvPr/>
        </p:nvSpPr>
        <p:spPr>
          <a:xfrm>
            <a:off x="6555346" y="5019547"/>
            <a:ext cx="1136995" cy="92333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5400" b="1" cap="none" spc="0" dirty="0" smtClean="0">
                <a:ln/>
                <a:solidFill>
                  <a:schemeClr val="accent4"/>
                </a:solidFill>
                <a:effectLst/>
              </a:rPr>
              <a:t>？</a:t>
            </a:r>
            <a:endParaRPr lang="zh-CN" altLang="en-US" sz="5400" b="1" cap="none" spc="0" dirty="0">
              <a:ln/>
              <a:solidFill>
                <a:schemeClr val="accent4"/>
              </a:solidFill>
              <a:effectLst/>
            </a:endParaRPr>
          </a:p>
        </p:txBody>
      </p:sp>
      <p:sp>
        <p:nvSpPr>
          <p:cNvPr id="47" name="左箭头 46"/>
          <p:cNvSpPr/>
          <p:nvPr/>
        </p:nvSpPr>
        <p:spPr>
          <a:xfrm>
            <a:off x="7345818" y="2590777"/>
            <a:ext cx="2794716" cy="1145205"/>
          </a:xfrm>
          <a:prstGeom prst="leftArrow">
            <a:avLst>
              <a:gd name="adj1" fmla="val 50000"/>
              <a:gd name="adj2" fmla="val 6349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内容审核</a:t>
            </a:r>
            <a:endParaRPr lang="zh-CN" altLang="en-US" b="1" dirty="0">
              <a:solidFill>
                <a:schemeClr val="tx1"/>
              </a:solidFill>
            </a:endParaRPr>
          </a:p>
        </p:txBody>
      </p:sp>
      <p:pic>
        <p:nvPicPr>
          <p:cNvPr id="21" name="图片 20"/>
          <p:cNvPicPr/>
          <p:nvPr/>
        </p:nvPicPr>
        <p:blipFill>
          <a:blip r:embed="rId5" cstate="print"/>
          <a:stretch>
            <a:fillRect/>
          </a:stretch>
        </p:blipFill>
        <p:spPr>
          <a:xfrm>
            <a:off x="1694454" y="446454"/>
            <a:ext cx="8201294" cy="5843783"/>
          </a:xfrm>
          <a:prstGeom prst="rect">
            <a:avLst/>
          </a:prstGeom>
        </p:spPr>
      </p:pic>
    </p:spTree>
    <p:extLst>
      <p:ext uri="{BB962C8B-B14F-4D97-AF65-F5344CB8AC3E}">
        <p14:creationId xmlns:p14="http://schemas.microsoft.com/office/powerpoint/2010/main" val="330556025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21053" y="276460"/>
            <a:ext cx="2086816" cy="646331"/>
          </a:xfrm>
          <a:prstGeom prst="rect">
            <a:avLst/>
          </a:prstGeom>
          <a:noFill/>
        </p:spPr>
        <p:txBody>
          <a:bodyPr wrap="square" rtlCol="0">
            <a:spAutoFit/>
          </a:bodyPr>
          <a:lstStyle/>
          <a:p>
            <a:r>
              <a:rPr lang="zh-CN" altLang="en-US" sz="3600" b="1" dirty="0" smtClean="0">
                <a:solidFill>
                  <a:srgbClr val="78B832"/>
                </a:solidFill>
                <a:latin typeface="微软雅黑" panose="020B0503020204020204" pitchFamily="34" charset="-122"/>
                <a:ea typeface="微软雅黑" panose="020B0503020204020204" pitchFamily="34" charset="-122"/>
              </a:rPr>
              <a:t>项</a:t>
            </a:r>
            <a:r>
              <a:rPr lang="zh-CN" altLang="en-US" sz="3600" b="1" dirty="0" smtClean="0">
                <a:solidFill>
                  <a:srgbClr val="01B3D1"/>
                </a:solidFill>
                <a:latin typeface="微软雅黑" panose="020B0503020204020204" pitchFamily="34" charset="-122"/>
                <a:ea typeface="微软雅黑" panose="020B0503020204020204" pitchFamily="34" charset="-122"/>
              </a:rPr>
              <a:t>目</a:t>
            </a:r>
            <a:r>
              <a:rPr lang="zh-CN" altLang="en-US" sz="3600" b="1" dirty="0" smtClean="0">
                <a:solidFill>
                  <a:srgbClr val="FABE00"/>
                </a:solidFill>
                <a:latin typeface="微软雅黑" panose="020B0503020204020204" pitchFamily="34" charset="-122"/>
                <a:ea typeface="微软雅黑" panose="020B0503020204020204" pitchFamily="34" charset="-122"/>
              </a:rPr>
              <a:t>进</a:t>
            </a:r>
            <a:r>
              <a:rPr lang="zh-CN" altLang="en-US" sz="3600" b="1" dirty="0">
                <a:solidFill>
                  <a:srgbClr val="D32E66"/>
                </a:solidFill>
                <a:latin typeface="微软雅黑" panose="020B0503020204020204" pitchFamily="34" charset="-122"/>
                <a:ea typeface="微软雅黑" panose="020B0503020204020204" pitchFamily="34" charset="-122"/>
              </a:rPr>
              <a:t>展</a:t>
            </a:r>
          </a:p>
        </p:txBody>
      </p:sp>
      <p:grpSp>
        <p:nvGrpSpPr>
          <p:cNvPr id="14" name="组合 13"/>
          <p:cNvGrpSpPr/>
          <p:nvPr/>
        </p:nvGrpSpPr>
        <p:grpSpPr>
          <a:xfrm>
            <a:off x="1065160" y="1352310"/>
            <a:ext cx="2487003" cy="481870"/>
            <a:chOff x="1343812" y="3670588"/>
            <a:chExt cx="3759200" cy="728365"/>
          </a:xfrm>
        </p:grpSpPr>
        <p:sp>
          <p:nvSpPr>
            <p:cNvPr id="15" name="圆角矩形 14"/>
            <p:cNvSpPr/>
            <p:nvPr/>
          </p:nvSpPr>
          <p:spPr>
            <a:xfrm>
              <a:off x="1343812" y="3670588"/>
              <a:ext cx="3759200" cy="728365"/>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文本框 15"/>
            <p:cNvSpPr txBox="1"/>
            <p:nvPr/>
          </p:nvSpPr>
          <p:spPr>
            <a:xfrm>
              <a:off x="2474550" y="3747023"/>
              <a:ext cx="2267669" cy="558259"/>
            </a:xfrm>
            <a:prstGeom prst="rect">
              <a:avLst/>
            </a:prstGeom>
            <a:noFill/>
          </p:spPr>
          <p:txBody>
            <a:bodyPr wrap="square" rtlCol="0">
              <a:spAutoFit/>
            </a:bodyPr>
            <a:lstStyle/>
            <a:p>
              <a:r>
                <a:rPr lang="zh-CN" altLang="en-US" b="1" spc="600" dirty="0" smtClean="0">
                  <a:solidFill>
                    <a:schemeClr val="bg1"/>
                  </a:solidFill>
                  <a:latin typeface="微软雅黑" panose="020B0503020204020204" pitchFamily="34" charset="-122"/>
                  <a:ea typeface="微软雅黑" panose="020B0503020204020204" pitchFamily="34" charset="-122"/>
                </a:rPr>
                <a:t>平台开发</a:t>
              </a:r>
              <a:endParaRPr lang="zh-CN" altLang="en-US" b="1" spc="600" dirty="0">
                <a:solidFill>
                  <a:schemeClr val="bg1"/>
                </a:solidFill>
                <a:latin typeface="微软雅黑" panose="020B0503020204020204" pitchFamily="34" charset="-122"/>
                <a:ea typeface="微软雅黑" panose="020B0503020204020204" pitchFamily="34" charset="-122"/>
              </a:endParaRPr>
            </a:p>
          </p:txBody>
        </p:sp>
        <p:sp>
          <p:nvSpPr>
            <p:cNvPr id="17" name="椭圆 16"/>
            <p:cNvSpPr/>
            <p:nvPr/>
          </p:nvSpPr>
          <p:spPr>
            <a:xfrm>
              <a:off x="1687503" y="3776590"/>
              <a:ext cx="516358" cy="516358"/>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文本框 17"/>
            <p:cNvSpPr txBox="1"/>
            <p:nvPr/>
          </p:nvSpPr>
          <p:spPr>
            <a:xfrm>
              <a:off x="1722866" y="3774925"/>
              <a:ext cx="330200" cy="511737"/>
            </a:xfrm>
            <a:prstGeom prst="rect">
              <a:avLst/>
            </a:prstGeom>
            <a:noFill/>
          </p:spPr>
          <p:txBody>
            <a:bodyPr wrap="square" rtlCol="0">
              <a:spAutoFit/>
            </a:bodyPr>
            <a:lstStyle/>
            <a:p>
              <a:r>
                <a:rPr lang="en-US" altLang="zh-CN" sz="1600" b="1" dirty="0">
                  <a:solidFill>
                    <a:srgbClr val="9840A3"/>
                  </a:solidFill>
                  <a:latin typeface="微软雅黑" panose="020B0503020204020204" pitchFamily="34" charset="-122"/>
                  <a:ea typeface="微软雅黑" panose="020B0503020204020204" pitchFamily="34" charset="-122"/>
                </a:rPr>
                <a:t>3</a:t>
              </a:r>
              <a:endParaRPr lang="zh-CN" altLang="en-US" sz="1600" b="1" dirty="0">
                <a:solidFill>
                  <a:srgbClr val="9840A3"/>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9621685" y="4941185"/>
            <a:ext cx="4147206" cy="3287454"/>
            <a:chOff x="9621685" y="4941185"/>
            <a:chExt cx="4147206" cy="3287454"/>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449865">
              <a:off x="9621685" y="4941185"/>
              <a:ext cx="4147206" cy="3287454"/>
            </a:xfrm>
            <a:prstGeom prst="rect">
              <a:avLst/>
            </a:pr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9990" y="6140487"/>
              <a:ext cx="1447619" cy="596825"/>
            </a:xfrm>
            <a:prstGeom prst="rect">
              <a:avLst/>
            </a:prstGeom>
          </p:spPr>
        </p:pic>
      </p:grpSp>
      <p:sp>
        <p:nvSpPr>
          <p:cNvPr id="20" name="文本框 12"/>
          <p:cNvSpPr txBox="1"/>
          <p:nvPr/>
        </p:nvSpPr>
        <p:spPr>
          <a:xfrm>
            <a:off x="1065161" y="2263699"/>
            <a:ext cx="4465044" cy="2400657"/>
          </a:xfrm>
          <a:prstGeom prst="rect">
            <a:avLst/>
          </a:prstGeom>
          <a:noFill/>
        </p:spPr>
        <p:txBody>
          <a:bodyPr wrap="square" rtlCol="0">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运用简单模块实现适用小学生的简单研学课程界面。</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zh-CN" altLang="en-US" sz="2000" dirty="0" smtClean="0">
                <a:latin typeface="微软雅黑" panose="020B0503020204020204" pitchFamily="34" charset="-122"/>
                <a:ea typeface="微软雅黑" panose="020B0503020204020204" pitchFamily="34" charset="-122"/>
              </a:rPr>
              <a:t>基本功能包括登录注册、课程简单分类、班级分管、选课等。</a:t>
            </a:r>
            <a:endParaRPr lang="en-US" altLang="zh-CN" sz="2000" dirty="0" smtClean="0">
              <a:latin typeface="微软雅黑" panose="020B0503020204020204" pitchFamily="34" charset="-122"/>
              <a:ea typeface="微软雅黑" panose="020B0503020204020204" pitchFamily="34" charset="-122"/>
            </a:endParaRPr>
          </a:p>
        </p:txBody>
      </p:sp>
      <p:graphicFrame>
        <p:nvGraphicFramePr>
          <p:cNvPr id="21" name="图示 20"/>
          <p:cNvGraphicFramePr/>
          <p:nvPr>
            <p:extLst>
              <p:ext uri="{D42A27DB-BD31-4B8C-83A1-F6EECF244321}">
                <p14:modId xmlns:p14="http://schemas.microsoft.com/office/powerpoint/2010/main" val="169507388"/>
              </p:ext>
            </p:extLst>
          </p:nvPr>
        </p:nvGraphicFramePr>
        <p:xfrm>
          <a:off x="6005289" y="1264829"/>
          <a:ext cx="5491922" cy="42614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27" name="Picture 3" descr="C:\Users\Administrator\Documents\Tencent Files\908516879\Image\Group\B5@_PJ}KX$ND[@3RQO8$))H.jpg"/>
          <p:cNvPicPr>
            <a:picLocks noChangeAspect="1" noChangeArrowheads="1"/>
          </p:cNvPicPr>
          <p:nvPr/>
        </p:nvPicPr>
        <p:blipFill>
          <a:blip r:embed="rId10" cstate="print"/>
          <a:srcRect/>
          <a:stretch>
            <a:fillRect/>
          </a:stretch>
        </p:blipFill>
        <p:spPr bwMode="auto">
          <a:xfrm>
            <a:off x="1" y="-1"/>
            <a:ext cx="11648048" cy="6617841"/>
          </a:xfrm>
          <a:prstGeom prst="rect">
            <a:avLst/>
          </a:prstGeom>
          <a:noFill/>
        </p:spPr>
      </p:pic>
      <p:pic>
        <p:nvPicPr>
          <p:cNvPr id="1028" name="Picture 4" descr="C:\Users\Administrator\Documents\Tencent Files\908516879\Image\Group\ZNQ~_K0X{NZ]{TFMX4W2D8H.jpg"/>
          <p:cNvPicPr>
            <a:picLocks noChangeAspect="1" noChangeArrowheads="1"/>
          </p:cNvPicPr>
          <p:nvPr/>
        </p:nvPicPr>
        <p:blipFill>
          <a:blip r:embed="rId11" cstate="print"/>
          <a:srcRect/>
          <a:stretch>
            <a:fillRect/>
          </a:stretch>
        </p:blipFill>
        <p:spPr bwMode="auto">
          <a:xfrm>
            <a:off x="0" y="0"/>
            <a:ext cx="11555197" cy="6560525"/>
          </a:xfrm>
          <a:prstGeom prst="rect">
            <a:avLst/>
          </a:prstGeom>
          <a:noFill/>
        </p:spPr>
      </p:pic>
      <p:pic>
        <p:nvPicPr>
          <p:cNvPr id="1029" name="Picture 5" descr="C:\Users\Administrator\Documents\Tencent Files\908516879\Image\Group\7}}W$Q[T$@}%$75IN$BBCYR.jpg"/>
          <p:cNvPicPr>
            <a:picLocks noChangeAspect="1" noChangeArrowheads="1"/>
          </p:cNvPicPr>
          <p:nvPr/>
        </p:nvPicPr>
        <p:blipFill>
          <a:blip r:embed="rId12" cstate="print"/>
          <a:srcRect/>
          <a:stretch>
            <a:fillRect/>
          </a:stretch>
        </p:blipFill>
        <p:spPr bwMode="auto">
          <a:xfrm>
            <a:off x="-1" y="0"/>
            <a:ext cx="11676185" cy="6632722"/>
          </a:xfrm>
          <a:prstGeom prst="rect">
            <a:avLst/>
          </a:prstGeom>
          <a:noFill/>
        </p:spPr>
      </p:pic>
      <p:pic>
        <p:nvPicPr>
          <p:cNvPr id="1030" name="Picture 6" descr="C:\Users\Administrator\Documents\Tencent Files\908516879\Image\Group\5T3Z~`AR1_`TBPPQ@G$98BR.jpg"/>
          <p:cNvPicPr>
            <a:picLocks noChangeAspect="1" noChangeArrowheads="1"/>
          </p:cNvPicPr>
          <p:nvPr/>
        </p:nvPicPr>
        <p:blipFill>
          <a:blip r:embed="rId13" cstate="print"/>
          <a:srcRect/>
          <a:stretch>
            <a:fillRect/>
          </a:stretch>
        </p:blipFill>
        <p:spPr bwMode="auto">
          <a:xfrm>
            <a:off x="0" y="0"/>
            <a:ext cx="11713405" cy="6658489"/>
          </a:xfrm>
          <a:prstGeom prst="rect">
            <a:avLst/>
          </a:prstGeom>
          <a:noFill/>
        </p:spPr>
      </p:pic>
      <p:pic>
        <p:nvPicPr>
          <p:cNvPr id="1031" name="Picture 7" descr="C:\Users\Administrator\Documents\Tencent Files\908516879\Image\Group\3_{X3G5R}@ABM[Q`{6~D(8O.jpg"/>
          <p:cNvPicPr>
            <a:picLocks noChangeAspect="1" noChangeArrowheads="1"/>
          </p:cNvPicPr>
          <p:nvPr/>
        </p:nvPicPr>
        <p:blipFill>
          <a:blip r:embed="rId14" cstate="print"/>
          <a:srcRect/>
          <a:stretch>
            <a:fillRect/>
          </a:stretch>
        </p:blipFill>
        <p:spPr bwMode="auto">
          <a:xfrm>
            <a:off x="0" y="0"/>
            <a:ext cx="11690252" cy="6539717"/>
          </a:xfrm>
          <a:prstGeom prst="rect">
            <a:avLst/>
          </a:prstGeom>
          <a:noFill/>
        </p:spPr>
      </p:pic>
      <p:pic>
        <p:nvPicPr>
          <p:cNvPr id="1032" name="Picture 8" descr="C:\Users\Administrator\Documents\Tencent Files\908516879\Image\Group\[SX_6[FA47XHC4(MIN6WF~W.jpg"/>
          <p:cNvPicPr>
            <a:picLocks noChangeAspect="1" noChangeArrowheads="1"/>
          </p:cNvPicPr>
          <p:nvPr/>
        </p:nvPicPr>
        <p:blipFill>
          <a:blip r:embed="rId15" cstate="print"/>
          <a:srcRect/>
          <a:stretch>
            <a:fillRect/>
          </a:stretch>
        </p:blipFill>
        <p:spPr bwMode="auto">
          <a:xfrm>
            <a:off x="0" y="0"/>
            <a:ext cx="10104680" cy="5908431"/>
          </a:xfrm>
          <a:prstGeom prst="rect">
            <a:avLst/>
          </a:prstGeom>
          <a:noFill/>
        </p:spPr>
      </p:pic>
    </p:spTree>
    <p:extLst>
      <p:ext uri="{BB962C8B-B14F-4D97-AF65-F5344CB8AC3E}">
        <p14:creationId xmlns:p14="http://schemas.microsoft.com/office/powerpoint/2010/main" val="17796854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 calcmode="lin" valueType="num">
                                      <p:cBhvr additive="base">
                                        <p:cTn id="12" dur="500" fill="hold"/>
                                        <p:tgtEl>
                                          <p:spTgt spid="1027"/>
                                        </p:tgtEl>
                                        <p:attrNameLst>
                                          <p:attrName>ppt_x</p:attrName>
                                        </p:attrNameLst>
                                      </p:cBhvr>
                                      <p:tavLst>
                                        <p:tav tm="0">
                                          <p:val>
                                            <p:strVal val="#ppt_x"/>
                                          </p:val>
                                        </p:tav>
                                        <p:tav tm="100000">
                                          <p:val>
                                            <p:strVal val="#ppt_x"/>
                                          </p:val>
                                        </p:tav>
                                      </p:tavLst>
                                    </p:anim>
                                    <p:anim calcmode="lin" valueType="num">
                                      <p:cBhvr additive="base">
                                        <p:cTn id="13"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28"/>
                                        </p:tgtEl>
                                        <p:attrNameLst>
                                          <p:attrName>style.visibility</p:attrName>
                                        </p:attrNameLst>
                                      </p:cBhvr>
                                      <p:to>
                                        <p:strVal val="visible"/>
                                      </p:to>
                                    </p:set>
                                    <p:anim calcmode="lin" valueType="num">
                                      <p:cBhvr additive="base">
                                        <p:cTn id="18" dur="500" fill="hold"/>
                                        <p:tgtEl>
                                          <p:spTgt spid="1028"/>
                                        </p:tgtEl>
                                        <p:attrNameLst>
                                          <p:attrName>ppt_x</p:attrName>
                                        </p:attrNameLst>
                                      </p:cBhvr>
                                      <p:tavLst>
                                        <p:tav tm="0">
                                          <p:val>
                                            <p:strVal val="#ppt_x"/>
                                          </p:val>
                                        </p:tav>
                                        <p:tav tm="100000">
                                          <p:val>
                                            <p:strVal val="#ppt_x"/>
                                          </p:val>
                                        </p:tav>
                                      </p:tavLst>
                                    </p:anim>
                                    <p:anim calcmode="lin" valueType="num">
                                      <p:cBhvr additive="base">
                                        <p:cTn id="19"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6" fill="hold" nodeType="clickEffect">
                                  <p:stCondLst>
                                    <p:cond delay="0"/>
                                  </p:stCondLst>
                                  <p:childTnLst>
                                    <p:set>
                                      <p:cBhvr>
                                        <p:cTn id="23" dur="1" fill="hold">
                                          <p:stCondLst>
                                            <p:cond delay="0"/>
                                          </p:stCondLst>
                                        </p:cTn>
                                        <p:tgtEl>
                                          <p:spTgt spid="1029"/>
                                        </p:tgtEl>
                                        <p:attrNameLst>
                                          <p:attrName>style.visibility</p:attrName>
                                        </p:attrNameLst>
                                      </p:cBhvr>
                                      <p:to>
                                        <p:strVal val="visible"/>
                                      </p:to>
                                    </p:set>
                                    <p:anim calcmode="lin" valueType="num">
                                      <p:cBhvr additive="base">
                                        <p:cTn id="24" dur="500" fill="hold"/>
                                        <p:tgtEl>
                                          <p:spTgt spid="1029"/>
                                        </p:tgtEl>
                                        <p:attrNameLst>
                                          <p:attrName>ppt_x</p:attrName>
                                        </p:attrNameLst>
                                      </p:cBhvr>
                                      <p:tavLst>
                                        <p:tav tm="0">
                                          <p:val>
                                            <p:strVal val="1+#ppt_w/2"/>
                                          </p:val>
                                        </p:tav>
                                        <p:tav tm="100000">
                                          <p:val>
                                            <p:strVal val="#ppt_x"/>
                                          </p:val>
                                        </p:tav>
                                      </p:tavLst>
                                    </p:anim>
                                    <p:anim calcmode="lin" valueType="num">
                                      <p:cBhvr additive="base">
                                        <p:cTn id="25"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030"/>
                                        </p:tgtEl>
                                        <p:attrNameLst>
                                          <p:attrName>style.visibility</p:attrName>
                                        </p:attrNameLst>
                                      </p:cBhvr>
                                      <p:to>
                                        <p:strVal val="visible"/>
                                      </p:to>
                                    </p:set>
                                    <p:anim calcmode="lin" valueType="num">
                                      <p:cBhvr additive="base">
                                        <p:cTn id="30" dur="500" fill="hold"/>
                                        <p:tgtEl>
                                          <p:spTgt spid="1030"/>
                                        </p:tgtEl>
                                        <p:attrNameLst>
                                          <p:attrName>ppt_x</p:attrName>
                                        </p:attrNameLst>
                                      </p:cBhvr>
                                      <p:tavLst>
                                        <p:tav tm="0">
                                          <p:val>
                                            <p:strVal val="#ppt_x"/>
                                          </p:val>
                                        </p:tav>
                                        <p:tav tm="100000">
                                          <p:val>
                                            <p:strVal val="#ppt_x"/>
                                          </p:val>
                                        </p:tav>
                                      </p:tavLst>
                                    </p:anim>
                                    <p:anim calcmode="lin" valueType="num">
                                      <p:cBhvr additive="base">
                                        <p:cTn id="31"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6" fill="hold" nodeType="clickEffect">
                                  <p:stCondLst>
                                    <p:cond delay="0"/>
                                  </p:stCondLst>
                                  <p:childTnLst>
                                    <p:set>
                                      <p:cBhvr>
                                        <p:cTn id="35" dur="1" fill="hold">
                                          <p:stCondLst>
                                            <p:cond delay="0"/>
                                          </p:stCondLst>
                                        </p:cTn>
                                        <p:tgtEl>
                                          <p:spTgt spid="1031"/>
                                        </p:tgtEl>
                                        <p:attrNameLst>
                                          <p:attrName>style.visibility</p:attrName>
                                        </p:attrNameLst>
                                      </p:cBhvr>
                                      <p:to>
                                        <p:strVal val="visible"/>
                                      </p:to>
                                    </p:set>
                                    <p:anim calcmode="lin" valueType="num">
                                      <p:cBhvr additive="base">
                                        <p:cTn id="36" dur="500" fill="hold"/>
                                        <p:tgtEl>
                                          <p:spTgt spid="1031"/>
                                        </p:tgtEl>
                                        <p:attrNameLst>
                                          <p:attrName>ppt_x</p:attrName>
                                        </p:attrNameLst>
                                      </p:cBhvr>
                                      <p:tavLst>
                                        <p:tav tm="0">
                                          <p:val>
                                            <p:strVal val="1+#ppt_w/2"/>
                                          </p:val>
                                        </p:tav>
                                        <p:tav tm="100000">
                                          <p:val>
                                            <p:strVal val="#ppt_x"/>
                                          </p:val>
                                        </p:tav>
                                      </p:tavLst>
                                    </p:anim>
                                    <p:anim calcmode="lin" valueType="num">
                                      <p:cBhvr additive="base">
                                        <p:cTn id="37" dur="500" fill="hold"/>
                                        <p:tgtEl>
                                          <p:spTgt spid="1031"/>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032"/>
                                        </p:tgtEl>
                                        <p:attrNameLst>
                                          <p:attrName>style.visibility</p:attrName>
                                        </p:attrNameLst>
                                      </p:cBhvr>
                                      <p:to>
                                        <p:strVal val="visible"/>
                                      </p:to>
                                    </p:set>
                                    <p:anim calcmode="lin" valueType="num">
                                      <p:cBhvr additive="base">
                                        <p:cTn id="42" dur="500" fill="hold"/>
                                        <p:tgtEl>
                                          <p:spTgt spid="1032"/>
                                        </p:tgtEl>
                                        <p:attrNameLst>
                                          <p:attrName>ppt_x</p:attrName>
                                        </p:attrNameLst>
                                      </p:cBhvr>
                                      <p:tavLst>
                                        <p:tav tm="0">
                                          <p:val>
                                            <p:strVal val="#ppt_x"/>
                                          </p:val>
                                        </p:tav>
                                        <p:tav tm="100000">
                                          <p:val>
                                            <p:strVal val="#ppt_x"/>
                                          </p:val>
                                        </p:tav>
                                      </p:tavLst>
                                    </p:anim>
                                    <p:anim calcmode="lin" valueType="num">
                                      <p:cBhvr additive="base">
                                        <p:cTn id="43"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21053" y="276460"/>
            <a:ext cx="2086816" cy="646331"/>
          </a:xfrm>
          <a:prstGeom prst="rect">
            <a:avLst/>
          </a:prstGeom>
          <a:noFill/>
        </p:spPr>
        <p:txBody>
          <a:bodyPr wrap="square" rtlCol="0">
            <a:spAutoFit/>
          </a:bodyPr>
          <a:lstStyle/>
          <a:p>
            <a:r>
              <a:rPr lang="zh-CN" altLang="en-US" sz="3600" b="1" dirty="0" smtClean="0">
                <a:solidFill>
                  <a:srgbClr val="78B832"/>
                </a:solidFill>
                <a:latin typeface="微软雅黑" panose="020B0503020204020204" pitchFamily="34" charset="-122"/>
                <a:ea typeface="微软雅黑" panose="020B0503020204020204" pitchFamily="34" charset="-122"/>
              </a:rPr>
              <a:t>存</a:t>
            </a:r>
            <a:r>
              <a:rPr lang="zh-CN" altLang="en-US" sz="3600" b="1" dirty="0" smtClean="0">
                <a:solidFill>
                  <a:srgbClr val="01B3D1"/>
                </a:solidFill>
                <a:latin typeface="微软雅黑" panose="020B0503020204020204" pitchFamily="34" charset="-122"/>
                <a:ea typeface="微软雅黑" panose="020B0503020204020204" pitchFamily="34" charset="-122"/>
              </a:rPr>
              <a:t>在</a:t>
            </a:r>
            <a:r>
              <a:rPr lang="zh-CN" altLang="en-US" sz="3600" b="1" dirty="0" smtClean="0">
                <a:solidFill>
                  <a:srgbClr val="FABE00"/>
                </a:solidFill>
                <a:latin typeface="微软雅黑" panose="020B0503020204020204" pitchFamily="34" charset="-122"/>
                <a:ea typeface="微软雅黑" panose="020B0503020204020204" pitchFamily="34" charset="-122"/>
              </a:rPr>
              <a:t>问</a:t>
            </a:r>
            <a:r>
              <a:rPr lang="zh-CN" altLang="en-US" sz="3600" b="1" dirty="0" smtClean="0">
                <a:solidFill>
                  <a:srgbClr val="D32E66"/>
                </a:solidFill>
                <a:latin typeface="微软雅黑" panose="020B0503020204020204" pitchFamily="34" charset="-122"/>
                <a:ea typeface="微软雅黑" panose="020B0503020204020204" pitchFamily="34" charset="-122"/>
              </a:rPr>
              <a:t>题</a:t>
            </a:r>
            <a:endParaRPr lang="zh-CN" altLang="en-US" sz="3600" b="1" dirty="0">
              <a:solidFill>
                <a:srgbClr val="D32E66"/>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9359799" y="-1837868"/>
            <a:ext cx="4147206" cy="3287454"/>
            <a:chOff x="9602635" y="5122757"/>
            <a:chExt cx="4147206" cy="3287454"/>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449865">
              <a:off x="9602635" y="5122757"/>
              <a:ext cx="4147206" cy="3287454"/>
            </a:xfrm>
            <a:prstGeom prst="rect">
              <a:avLst/>
            </a:prstGeom>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6242" y="7045597"/>
              <a:ext cx="1447619" cy="596825"/>
            </a:xfrm>
            <a:prstGeom prst="rect">
              <a:avLst/>
            </a:prstGeom>
          </p:spPr>
        </p:pic>
      </p:grpSp>
      <p:grpSp>
        <p:nvGrpSpPr>
          <p:cNvPr id="5" name="组合 4"/>
          <p:cNvGrpSpPr/>
          <p:nvPr/>
        </p:nvGrpSpPr>
        <p:grpSpPr>
          <a:xfrm>
            <a:off x="935589" y="2154397"/>
            <a:ext cx="3090929" cy="4117614"/>
            <a:chOff x="935591" y="2154397"/>
            <a:chExt cx="3090929" cy="4117614"/>
          </a:xfrm>
        </p:grpSpPr>
        <p:sp>
          <p:nvSpPr>
            <p:cNvPr id="2" name="圆角矩形 1"/>
            <p:cNvSpPr/>
            <p:nvPr/>
          </p:nvSpPr>
          <p:spPr>
            <a:xfrm>
              <a:off x="935591" y="2154397"/>
              <a:ext cx="3090929" cy="4117614"/>
            </a:xfrm>
            <a:prstGeom prst="roundRect">
              <a:avLst/>
            </a:prstGeom>
            <a:solidFill>
              <a:srgbClr val="FCE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296173" y="2890366"/>
              <a:ext cx="2423391" cy="2585323"/>
            </a:xfrm>
            <a:prstGeom prst="rect">
              <a:avLst/>
            </a:prstGeom>
          </p:spPr>
          <p:txBody>
            <a:bodyPr wrap="square">
              <a:spAutoFit/>
            </a:bodyPr>
            <a:lstStyle/>
            <a:p>
              <a:pPr lvl="0">
                <a:lnSpc>
                  <a:spcPct val="150000"/>
                </a:lnSpc>
              </a:pPr>
              <a:r>
                <a:rPr lang="zh-CN" altLang="zh-CN" dirty="0">
                  <a:latin typeface="微软雅黑" panose="020B0503020204020204" pitchFamily="34" charset="-122"/>
                  <a:ea typeface="微软雅黑" panose="020B0503020204020204" pitchFamily="34" charset="-122"/>
                </a:rPr>
                <a:t>优秀资料</a:t>
              </a:r>
              <a:r>
                <a:rPr lang="zh-CN" altLang="zh-CN" b="1" dirty="0">
                  <a:latin typeface="微软雅黑" panose="020B0503020204020204" pitchFamily="34" charset="-122"/>
                  <a:ea typeface="微软雅黑" panose="020B0503020204020204" pitchFamily="34" charset="-122"/>
                </a:rPr>
                <a:t>数据库</a:t>
              </a:r>
              <a:r>
                <a:rPr lang="zh-CN" altLang="zh-CN" dirty="0">
                  <a:latin typeface="微软雅黑" panose="020B0503020204020204" pitchFamily="34" charset="-122"/>
                  <a:ea typeface="微软雅黑" panose="020B0503020204020204" pitchFamily="34" charset="-122"/>
                </a:rPr>
                <a:t>的搜索和信息</a:t>
              </a:r>
              <a:r>
                <a:rPr lang="zh-CN" altLang="zh-CN" dirty="0" smtClean="0">
                  <a:latin typeface="微软雅黑" panose="020B0503020204020204" pitchFamily="34" charset="-122"/>
                  <a:ea typeface="微软雅黑" panose="020B0503020204020204" pitchFamily="34" charset="-122"/>
                </a:rPr>
                <a:t>挖掘</a:t>
              </a:r>
              <a:r>
                <a:rPr lang="zh-CN" altLang="en-US" dirty="0" smtClean="0">
                  <a:latin typeface="微软雅黑" panose="020B0503020204020204" pitchFamily="34" charset="-122"/>
                  <a:ea typeface="微软雅黑" panose="020B0503020204020204" pitchFamily="34" charset="-122"/>
                </a:rPr>
                <a:t>问题</a:t>
              </a:r>
              <a:r>
                <a:rPr lang="zh-CN" altLang="zh-CN" dirty="0" smtClean="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即</a:t>
              </a:r>
              <a:r>
                <a:rPr lang="zh-CN" altLang="zh-CN" dirty="0" smtClean="0">
                  <a:latin typeface="微软雅黑" panose="020B0503020204020204" pitchFamily="34" charset="-122"/>
                  <a:ea typeface="微软雅黑" panose="020B0503020204020204" pitchFamily="34" charset="-122"/>
                </a:rPr>
                <a:t>首页的</a:t>
              </a:r>
              <a:r>
                <a:rPr lang="zh-CN" altLang="zh-CN" dirty="0">
                  <a:latin typeface="微软雅黑" panose="020B0503020204020204" pitchFamily="34" charset="-122"/>
                  <a:ea typeface="微软雅黑" panose="020B0503020204020204" pitchFamily="34" charset="-122"/>
                </a:rPr>
                <a:t>课程相关信息</a:t>
              </a:r>
              <a:r>
                <a:rPr lang="zh-CN" altLang="zh-CN" dirty="0" smtClean="0">
                  <a:latin typeface="微软雅黑" panose="020B0503020204020204" pitchFamily="34" charset="-122"/>
                  <a:ea typeface="微软雅黑" panose="020B0503020204020204" pitchFamily="34" charset="-122"/>
                </a:rPr>
                <a:t>推荐</a:t>
              </a:r>
              <a:r>
                <a:rPr lang="zh-CN" altLang="en-US" dirty="0" smtClean="0">
                  <a:latin typeface="微软雅黑" panose="020B0503020204020204" pitchFamily="34" charset="-122"/>
                  <a:ea typeface="微软雅黑" panose="020B0503020204020204" pitchFamily="34" charset="-122"/>
                </a:rPr>
                <a:t>（</a:t>
              </a:r>
              <a:r>
                <a:rPr lang="zh-CN" altLang="zh-CN" dirty="0" smtClean="0">
                  <a:latin typeface="微软雅黑" panose="020B0503020204020204" pitchFamily="34" charset="-122"/>
                  <a:ea typeface="微软雅黑" panose="020B0503020204020204" pitchFamily="34" charset="-122"/>
                </a:rPr>
                <a:t>已</a:t>
              </a:r>
              <a:r>
                <a:rPr lang="zh-CN" altLang="zh-CN" dirty="0">
                  <a:latin typeface="微软雅黑" panose="020B0503020204020204" pitchFamily="34" charset="-122"/>
                  <a:ea typeface="微软雅黑" panose="020B0503020204020204" pitchFamily="34" charset="-122"/>
                </a:rPr>
                <a:t>有研学报告、研学课程政策、研学最新案例</a:t>
              </a:r>
              <a:r>
                <a:rPr lang="zh-CN" altLang="zh-CN" dirty="0" smtClean="0">
                  <a:latin typeface="微软雅黑" panose="020B0503020204020204" pitchFamily="34" charset="-122"/>
                  <a:ea typeface="微软雅黑" panose="020B0503020204020204" pitchFamily="34" charset="-122"/>
                </a:rPr>
                <a:t>等</a:t>
              </a:r>
              <a:r>
                <a:rPr lang="zh-CN" altLang="en-US" dirty="0" smtClean="0">
                  <a:latin typeface="微软雅黑" panose="020B0503020204020204" pitchFamily="34" charset="-122"/>
                  <a:ea typeface="微软雅黑" panose="020B0503020204020204" pitchFamily="34" charset="-122"/>
                </a:rPr>
                <a:t>）</a:t>
              </a:r>
              <a:r>
                <a:rPr lang="zh-CN" altLang="zh-CN" dirty="0" smtClean="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4334657" y="2154397"/>
            <a:ext cx="3090929" cy="4117614"/>
            <a:chOff x="4334659" y="1814919"/>
            <a:chExt cx="3090929" cy="4117614"/>
          </a:xfrm>
        </p:grpSpPr>
        <p:sp>
          <p:nvSpPr>
            <p:cNvPr id="24" name="圆角矩形 23"/>
            <p:cNvSpPr/>
            <p:nvPr/>
          </p:nvSpPr>
          <p:spPr>
            <a:xfrm>
              <a:off x="4334659" y="1814919"/>
              <a:ext cx="3090929" cy="4117614"/>
            </a:xfrm>
            <a:prstGeom prst="roundRect">
              <a:avLst/>
            </a:prstGeom>
            <a:solidFill>
              <a:srgbClr val="FCE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740342" y="1937638"/>
              <a:ext cx="2279561" cy="3831818"/>
            </a:xfrm>
            <a:prstGeom prst="rect">
              <a:avLst/>
            </a:prstGeom>
            <a:noFill/>
          </p:spPr>
          <p:txBody>
            <a:bodyPr wrap="square" rtlCol="0">
              <a:spAutoFit/>
            </a:bodyPr>
            <a:lstStyle/>
            <a:p>
              <a:pPr lvl="0">
                <a:lnSpc>
                  <a:spcPct val="150000"/>
                </a:lnSpc>
              </a:pPr>
              <a:r>
                <a:rPr lang="zh-CN" altLang="zh-CN" dirty="0">
                  <a:latin typeface="微软雅黑" panose="020B0503020204020204" pitchFamily="34" charset="-122"/>
                  <a:ea typeface="微软雅黑" panose="020B0503020204020204" pitchFamily="34" charset="-122"/>
                </a:rPr>
                <a:t>自我</a:t>
              </a:r>
              <a:r>
                <a:rPr lang="zh-CN" altLang="zh-CN" b="1" dirty="0">
                  <a:latin typeface="微软雅黑" panose="020B0503020204020204" pitchFamily="34" charset="-122"/>
                  <a:ea typeface="微软雅黑" panose="020B0503020204020204" pitchFamily="34" charset="-122"/>
                </a:rPr>
                <a:t>评测</a:t>
              </a:r>
              <a:r>
                <a:rPr lang="zh-CN" altLang="zh-CN" dirty="0">
                  <a:latin typeface="微软雅黑" panose="020B0503020204020204" pitchFamily="34" charset="-122"/>
                  <a:ea typeface="微软雅黑" panose="020B0503020204020204" pitchFamily="34" charset="-122"/>
                </a:rPr>
                <a:t>系统没有筛选评测支持。即课程化方面的评价体系，对于教师的监督评价如何综合呈现在平台上甚至进行综合排名。对于不同班级不同导师的评价数据没有科学的综合算法。</a:t>
              </a:r>
            </a:p>
          </p:txBody>
        </p:sp>
      </p:grpSp>
      <p:grpSp>
        <p:nvGrpSpPr>
          <p:cNvPr id="30" name="组合 29"/>
          <p:cNvGrpSpPr/>
          <p:nvPr/>
        </p:nvGrpSpPr>
        <p:grpSpPr>
          <a:xfrm>
            <a:off x="7733725" y="2154397"/>
            <a:ext cx="3090929" cy="4117614"/>
            <a:chOff x="935591" y="2154397"/>
            <a:chExt cx="3090929" cy="4117614"/>
          </a:xfrm>
        </p:grpSpPr>
        <p:sp>
          <p:nvSpPr>
            <p:cNvPr id="31" name="圆角矩形 30"/>
            <p:cNvSpPr/>
            <p:nvPr/>
          </p:nvSpPr>
          <p:spPr>
            <a:xfrm>
              <a:off x="935591" y="2154397"/>
              <a:ext cx="3090929" cy="4117614"/>
            </a:xfrm>
            <a:prstGeom prst="roundRect">
              <a:avLst/>
            </a:prstGeom>
            <a:solidFill>
              <a:srgbClr val="FCE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243730" y="2890366"/>
              <a:ext cx="2474649" cy="1754326"/>
            </a:xfrm>
            <a:prstGeom prst="rect">
              <a:avLst/>
            </a:prstGeom>
          </p:spPr>
          <p:txBody>
            <a:bodyPr wrap="square">
              <a:spAutoFit/>
            </a:bodyPr>
            <a:lstStyle/>
            <a:p>
              <a:pPr lvl="0">
                <a:lnSpc>
                  <a:spcPct val="150000"/>
                </a:lnSpc>
              </a:pPr>
              <a:r>
                <a:rPr lang="zh-CN" altLang="zh-CN" dirty="0">
                  <a:latin typeface="微软雅黑" panose="020B0503020204020204" pitchFamily="34" charset="-122"/>
                  <a:ea typeface="微软雅黑" panose="020B0503020204020204" pitchFamily="34" charset="-122"/>
                </a:rPr>
                <a:t>平台</a:t>
              </a:r>
              <a:r>
                <a:rPr lang="zh-CN" altLang="zh-CN" b="1" dirty="0">
                  <a:latin typeface="微软雅黑" panose="020B0503020204020204" pitchFamily="34" charset="-122"/>
                  <a:ea typeface="微软雅黑" panose="020B0503020204020204" pitchFamily="34" charset="-122"/>
                </a:rPr>
                <a:t>线上发布</a:t>
              </a:r>
              <a:r>
                <a:rPr lang="zh-CN" altLang="zh-CN" dirty="0">
                  <a:latin typeface="微软雅黑" panose="020B0503020204020204" pitchFamily="34" charset="-122"/>
                  <a:ea typeface="微软雅黑" panose="020B0503020204020204" pitchFamily="34" charset="-122"/>
                </a:rPr>
                <a:t>。即平台的正式投入发布过程中服务器和大数据库的</a:t>
              </a:r>
              <a:r>
                <a:rPr lang="zh-CN" altLang="zh-CN" dirty="0" smtClean="0">
                  <a:latin typeface="微软雅黑" panose="020B0503020204020204" pitchFamily="34" charset="-122"/>
                  <a:ea typeface="微软雅黑" panose="020B0503020204020204" pitchFamily="34" charset="-122"/>
                </a:rPr>
                <a:t>支持</a:t>
              </a:r>
              <a:r>
                <a:rPr lang="zh-CN" altLang="en-US" dirty="0" smtClean="0">
                  <a:latin typeface="微软雅黑" panose="020B0503020204020204" pitchFamily="34" charset="-122"/>
                  <a:ea typeface="微软雅黑" panose="020B0503020204020204" pitchFamily="34" charset="-122"/>
                </a:rPr>
                <a:t>存在困难</a:t>
              </a:r>
              <a:r>
                <a:rPr lang="zh-CN" altLang="zh-CN" dirty="0" smtClean="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1013612" y="1230697"/>
            <a:ext cx="3012908" cy="514132"/>
            <a:chOff x="1343812" y="3670588"/>
            <a:chExt cx="4268350" cy="728365"/>
          </a:xfrm>
        </p:grpSpPr>
        <p:sp>
          <p:nvSpPr>
            <p:cNvPr id="27" name="圆角矩形 26"/>
            <p:cNvSpPr/>
            <p:nvPr/>
          </p:nvSpPr>
          <p:spPr>
            <a:xfrm>
              <a:off x="1343812" y="3670588"/>
              <a:ext cx="4247453" cy="728365"/>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文本框 27"/>
            <p:cNvSpPr txBox="1"/>
            <p:nvPr/>
          </p:nvSpPr>
          <p:spPr>
            <a:xfrm>
              <a:off x="2367730" y="3751353"/>
              <a:ext cx="3244432" cy="566831"/>
            </a:xfrm>
            <a:prstGeom prst="rect">
              <a:avLst/>
            </a:prstGeom>
            <a:noFill/>
          </p:spPr>
          <p:txBody>
            <a:bodyPr wrap="square" rtlCol="0">
              <a:spAutoFit/>
            </a:bodyPr>
            <a:lstStyle/>
            <a:p>
              <a:r>
                <a:rPr lang="zh-CN" altLang="en-US" sz="2000" b="1" spc="600" dirty="0" smtClean="0">
                  <a:solidFill>
                    <a:schemeClr val="bg1"/>
                  </a:solidFill>
                  <a:latin typeface="微软雅黑" panose="020B0503020204020204" pitchFamily="34" charset="-122"/>
                  <a:ea typeface="微软雅黑" panose="020B0503020204020204" pitchFamily="34" charset="-122"/>
                </a:rPr>
                <a:t>平台开发问题</a:t>
              </a:r>
              <a:endParaRPr lang="zh-CN" altLang="en-US" sz="2000" b="1" spc="600" dirty="0">
                <a:solidFill>
                  <a:schemeClr val="bg1"/>
                </a:solidFill>
                <a:latin typeface="微软雅黑" panose="020B0503020204020204" pitchFamily="34" charset="-122"/>
                <a:ea typeface="微软雅黑" panose="020B0503020204020204" pitchFamily="34" charset="-122"/>
              </a:endParaRPr>
            </a:p>
          </p:txBody>
        </p:sp>
        <p:sp>
          <p:nvSpPr>
            <p:cNvPr id="29" name="椭圆 28"/>
            <p:cNvSpPr/>
            <p:nvPr/>
          </p:nvSpPr>
          <p:spPr>
            <a:xfrm>
              <a:off x="1687503" y="3776590"/>
              <a:ext cx="516358" cy="516358"/>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 name="文本框 33"/>
            <p:cNvSpPr txBox="1"/>
            <p:nvPr/>
          </p:nvSpPr>
          <p:spPr>
            <a:xfrm>
              <a:off x="1704181" y="3767137"/>
              <a:ext cx="330200" cy="566831"/>
            </a:xfrm>
            <a:prstGeom prst="rect">
              <a:avLst/>
            </a:prstGeom>
            <a:noFill/>
          </p:spPr>
          <p:txBody>
            <a:bodyPr wrap="square" rtlCol="0">
              <a:spAutoFit/>
            </a:bodyPr>
            <a:lstStyle/>
            <a:p>
              <a:r>
                <a:rPr lang="en-US" altLang="zh-CN" sz="2000" b="1" dirty="0">
                  <a:solidFill>
                    <a:srgbClr val="9840A3"/>
                  </a:solidFill>
                  <a:latin typeface="微软雅黑" panose="020B0503020204020204" pitchFamily="34" charset="-122"/>
                  <a:ea typeface="微软雅黑" panose="020B0503020204020204" pitchFamily="34" charset="-122"/>
                </a:rPr>
                <a:t>2</a:t>
              </a:r>
              <a:endParaRPr lang="zh-CN" altLang="en-US" sz="2000" b="1" dirty="0">
                <a:solidFill>
                  <a:srgbClr val="9840A3"/>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7370835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21053" y="276460"/>
            <a:ext cx="2086816" cy="646331"/>
          </a:xfrm>
          <a:prstGeom prst="rect">
            <a:avLst/>
          </a:prstGeom>
          <a:noFill/>
        </p:spPr>
        <p:txBody>
          <a:bodyPr wrap="square" rtlCol="0">
            <a:spAutoFit/>
          </a:bodyPr>
          <a:lstStyle/>
          <a:p>
            <a:r>
              <a:rPr lang="zh-CN" altLang="en-US" sz="3600" b="1" dirty="0" smtClean="0">
                <a:solidFill>
                  <a:srgbClr val="78B832"/>
                </a:solidFill>
                <a:latin typeface="汉仪星球体W" panose="00020600040101010101" pitchFamily="18" charset="-122"/>
                <a:ea typeface="汉仪星球体W" panose="00020600040101010101" pitchFamily="18" charset="-122"/>
              </a:rPr>
              <a:t>后</a:t>
            </a:r>
            <a:r>
              <a:rPr lang="zh-CN" altLang="en-US" sz="3600" b="1" dirty="0" smtClean="0">
                <a:solidFill>
                  <a:srgbClr val="01B3D1"/>
                </a:solidFill>
                <a:latin typeface="汉仪星球体W" panose="00020600040101010101" pitchFamily="18" charset="-122"/>
                <a:ea typeface="汉仪星球体W" panose="00020600040101010101" pitchFamily="18" charset="-122"/>
              </a:rPr>
              <a:t>续</a:t>
            </a:r>
            <a:r>
              <a:rPr lang="zh-CN" altLang="en-US" sz="3600" b="1" dirty="0" smtClean="0">
                <a:solidFill>
                  <a:srgbClr val="FABE00"/>
                </a:solidFill>
                <a:latin typeface="汉仪星球体W" panose="00020600040101010101" pitchFamily="18" charset="-122"/>
                <a:ea typeface="汉仪星球体W" panose="00020600040101010101" pitchFamily="18" charset="-122"/>
              </a:rPr>
              <a:t>计</a:t>
            </a:r>
            <a:r>
              <a:rPr lang="zh-CN" altLang="en-US" sz="3600" b="1" dirty="0">
                <a:solidFill>
                  <a:srgbClr val="D32E66"/>
                </a:solidFill>
                <a:latin typeface="汉仪星球体W" panose="00020600040101010101" pitchFamily="18" charset="-122"/>
                <a:ea typeface="汉仪星球体W" panose="00020600040101010101" pitchFamily="18" charset="-122"/>
              </a:rPr>
              <a:t>划</a:t>
            </a:r>
          </a:p>
        </p:txBody>
      </p:sp>
      <p:grpSp>
        <p:nvGrpSpPr>
          <p:cNvPr id="14" name="组合 13"/>
          <p:cNvGrpSpPr/>
          <p:nvPr/>
        </p:nvGrpSpPr>
        <p:grpSpPr>
          <a:xfrm>
            <a:off x="1013612" y="1230697"/>
            <a:ext cx="3012908" cy="514132"/>
            <a:chOff x="1343812" y="3670588"/>
            <a:chExt cx="4268350" cy="728365"/>
          </a:xfrm>
        </p:grpSpPr>
        <p:sp>
          <p:nvSpPr>
            <p:cNvPr id="15" name="圆角矩形 14"/>
            <p:cNvSpPr/>
            <p:nvPr/>
          </p:nvSpPr>
          <p:spPr>
            <a:xfrm>
              <a:off x="1343812" y="3670588"/>
              <a:ext cx="4247453" cy="728365"/>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文本框 15"/>
            <p:cNvSpPr txBox="1"/>
            <p:nvPr/>
          </p:nvSpPr>
          <p:spPr>
            <a:xfrm>
              <a:off x="2367730" y="3751353"/>
              <a:ext cx="3244432" cy="566831"/>
            </a:xfrm>
            <a:prstGeom prst="rect">
              <a:avLst/>
            </a:prstGeom>
            <a:noFill/>
          </p:spPr>
          <p:txBody>
            <a:bodyPr wrap="square" rtlCol="0">
              <a:spAutoFit/>
            </a:bodyPr>
            <a:lstStyle/>
            <a:p>
              <a:r>
                <a:rPr lang="zh-CN" altLang="en-US" sz="2000" b="1" spc="600" dirty="0" smtClean="0">
                  <a:solidFill>
                    <a:schemeClr val="bg1"/>
                  </a:solidFill>
                  <a:latin typeface="微软雅黑" panose="020B0503020204020204" pitchFamily="34" charset="-122"/>
                  <a:ea typeface="微软雅黑" panose="020B0503020204020204" pitchFamily="34" charset="-122"/>
                </a:rPr>
                <a:t>平台功能优化</a:t>
              </a:r>
              <a:endParaRPr lang="zh-CN" altLang="en-US" sz="2000" b="1" spc="600" dirty="0">
                <a:solidFill>
                  <a:schemeClr val="bg1"/>
                </a:solidFill>
                <a:latin typeface="微软雅黑" panose="020B0503020204020204" pitchFamily="34" charset="-122"/>
                <a:ea typeface="微软雅黑" panose="020B0503020204020204" pitchFamily="34" charset="-122"/>
              </a:endParaRPr>
            </a:p>
          </p:txBody>
        </p:sp>
        <p:sp>
          <p:nvSpPr>
            <p:cNvPr id="17" name="椭圆 16"/>
            <p:cNvSpPr/>
            <p:nvPr/>
          </p:nvSpPr>
          <p:spPr>
            <a:xfrm>
              <a:off x="1687503" y="3776590"/>
              <a:ext cx="516358" cy="516358"/>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文本框 17"/>
            <p:cNvSpPr txBox="1"/>
            <p:nvPr/>
          </p:nvSpPr>
          <p:spPr>
            <a:xfrm>
              <a:off x="1704181" y="3767137"/>
              <a:ext cx="330200" cy="566831"/>
            </a:xfrm>
            <a:prstGeom prst="rect">
              <a:avLst/>
            </a:prstGeom>
            <a:noFill/>
          </p:spPr>
          <p:txBody>
            <a:bodyPr wrap="square" rtlCol="0">
              <a:spAutoFit/>
            </a:bodyPr>
            <a:lstStyle/>
            <a:p>
              <a:r>
                <a:rPr lang="en-US" altLang="zh-CN" sz="2000" b="1" dirty="0" smtClean="0">
                  <a:solidFill>
                    <a:srgbClr val="9840A3"/>
                  </a:solidFill>
                  <a:latin typeface="微软雅黑" panose="020B0503020204020204" pitchFamily="34" charset="-122"/>
                  <a:ea typeface="微软雅黑" panose="020B0503020204020204" pitchFamily="34" charset="-122"/>
                </a:rPr>
                <a:t>1</a:t>
              </a:r>
              <a:endParaRPr lang="zh-CN" altLang="en-US" sz="2000" b="1" dirty="0">
                <a:solidFill>
                  <a:srgbClr val="9840A3"/>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9359799" y="-1837868"/>
            <a:ext cx="4147206" cy="3287454"/>
            <a:chOff x="9602635" y="5122757"/>
            <a:chExt cx="4147206" cy="3287454"/>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449865">
              <a:off x="9602635" y="5122757"/>
              <a:ext cx="4147206" cy="3287454"/>
            </a:xfrm>
            <a:prstGeom prst="rect">
              <a:avLst/>
            </a:prstGeom>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6242" y="7045597"/>
              <a:ext cx="1447619" cy="596825"/>
            </a:xfrm>
            <a:prstGeom prst="rect">
              <a:avLst/>
            </a:prstGeom>
          </p:spPr>
        </p:pic>
      </p:grpSp>
      <p:grpSp>
        <p:nvGrpSpPr>
          <p:cNvPr id="5" name="组合 4"/>
          <p:cNvGrpSpPr/>
          <p:nvPr/>
        </p:nvGrpSpPr>
        <p:grpSpPr>
          <a:xfrm>
            <a:off x="935591" y="2154397"/>
            <a:ext cx="3090929" cy="4117614"/>
            <a:chOff x="935591" y="2154397"/>
            <a:chExt cx="3090929" cy="4117614"/>
          </a:xfrm>
        </p:grpSpPr>
        <p:sp>
          <p:nvSpPr>
            <p:cNvPr id="2" name="圆角矩形 1"/>
            <p:cNvSpPr/>
            <p:nvPr/>
          </p:nvSpPr>
          <p:spPr>
            <a:xfrm>
              <a:off x="935591" y="2154397"/>
              <a:ext cx="3090929" cy="4117614"/>
            </a:xfrm>
            <a:prstGeom prst="roundRect">
              <a:avLst/>
            </a:prstGeom>
            <a:solidFill>
              <a:srgbClr val="FCE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124700" y="3306701"/>
              <a:ext cx="2766337" cy="2169825"/>
            </a:xfrm>
            <a:prstGeom prst="rect">
              <a:avLst/>
            </a:prstGeom>
          </p:spPr>
          <p:txBody>
            <a:bodyPr wrap="square">
              <a:spAutoFit/>
            </a:bodyPr>
            <a:lstStyle/>
            <a:p>
              <a:pPr algn="ctr">
                <a:lnSpc>
                  <a:spcPct val="150000"/>
                </a:lnSpc>
              </a:pPr>
              <a:r>
                <a:rPr lang="zh-CN" altLang="en-US" dirty="0" smtClean="0">
                  <a:latin typeface="微软雅黑" pitchFamily="34" charset="-122"/>
                  <a:ea typeface="微软雅黑" pitchFamily="34" charset="-122"/>
                </a:rPr>
                <a:t>师生沟通；</a:t>
              </a:r>
              <a:endParaRPr lang="en-US" altLang="zh-CN" dirty="0" smtClean="0">
                <a:latin typeface="微软雅黑" pitchFamily="34" charset="-122"/>
                <a:ea typeface="微软雅黑" pitchFamily="34" charset="-122"/>
              </a:endParaRPr>
            </a:p>
            <a:p>
              <a:pPr algn="ctr">
                <a:lnSpc>
                  <a:spcPct val="150000"/>
                </a:lnSpc>
              </a:pPr>
              <a:r>
                <a:rPr lang="zh-CN" altLang="en-US" dirty="0" smtClean="0">
                  <a:latin typeface="微软雅黑" pitchFamily="34" charset="-122"/>
                  <a:ea typeface="微软雅黑" pitchFamily="34" charset="-122"/>
                </a:rPr>
                <a:t>生生沟通；</a:t>
              </a:r>
              <a:endParaRPr lang="en-US" altLang="zh-CN" dirty="0" smtClean="0">
                <a:latin typeface="微软雅黑" pitchFamily="34" charset="-122"/>
                <a:ea typeface="微软雅黑" pitchFamily="34" charset="-122"/>
              </a:endParaRPr>
            </a:p>
            <a:p>
              <a:pPr algn="ctr">
                <a:lnSpc>
                  <a:spcPct val="150000"/>
                </a:lnSpc>
              </a:pPr>
              <a:r>
                <a:rPr lang="zh-CN" altLang="en-US" dirty="0">
                  <a:latin typeface="微软雅黑" pitchFamily="34" charset="-122"/>
                  <a:ea typeface="微软雅黑" pitchFamily="34" charset="-122"/>
                </a:rPr>
                <a:t>师</a:t>
              </a:r>
              <a:r>
                <a:rPr lang="zh-CN" altLang="en-US" dirty="0" smtClean="0">
                  <a:latin typeface="微软雅黑" pitchFamily="34" charset="-122"/>
                  <a:ea typeface="微软雅黑" pitchFamily="34" charset="-122"/>
                </a:rPr>
                <a:t>师沟通。</a:t>
              </a:r>
              <a:endParaRPr lang="en-US" altLang="zh-CN" dirty="0" smtClean="0">
                <a:latin typeface="微软雅黑" pitchFamily="34" charset="-122"/>
                <a:ea typeface="微软雅黑" pitchFamily="34" charset="-122"/>
              </a:endParaRPr>
            </a:p>
            <a:p>
              <a:pPr algn="ctr">
                <a:lnSpc>
                  <a:spcPct val="150000"/>
                </a:lnSpc>
              </a:pPr>
              <a:endParaRPr lang="en-US" altLang="zh-CN" dirty="0" smtClean="0">
                <a:latin typeface="微软雅黑" pitchFamily="34" charset="-122"/>
                <a:ea typeface="微软雅黑" pitchFamily="34" charset="-122"/>
              </a:endParaRPr>
            </a:p>
            <a:p>
              <a:pPr algn="ctr">
                <a:lnSpc>
                  <a:spcPct val="150000"/>
                </a:lnSpc>
              </a:pPr>
              <a:r>
                <a:rPr lang="zh-CN" altLang="en-US" dirty="0">
                  <a:latin typeface="微软雅黑" pitchFamily="34" charset="-122"/>
                  <a:ea typeface="微软雅黑" pitchFamily="34" charset="-122"/>
                </a:rPr>
                <a:t>跨</a:t>
              </a:r>
              <a:r>
                <a:rPr lang="zh-CN" altLang="en-US" dirty="0" smtClean="0">
                  <a:latin typeface="微软雅黑" pitchFamily="34" charset="-122"/>
                  <a:ea typeface="微软雅黑" pitchFamily="34" charset="-122"/>
                </a:rPr>
                <a:t>区域自由组队研学</a:t>
              </a:r>
              <a:endParaRPr lang="en-US" altLang="zh-CN" dirty="0" smtClean="0">
                <a:latin typeface="微软雅黑" pitchFamily="34" charset="-122"/>
                <a:ea typeface="微软雅黑" pitchFamily="34" charset="-122"/>
              </a:endParaRPr>
            </a:p>
          </p:txBody>
        </p:sp>
        <p:sp>
          <p:nvSpPr>
            <p:cNvPr id="4" name="矩形 3"/>
            <p:cNvSpPr/>
            <p:nvPr/>
          </p:nvSpPr>
          <p:spPr>
            <a:xfrm>
              <a:off x="1234560" y="2290788"/>
              <a:ext cx="2492990" cy="400110"/>
            </a:xfrm>
            <a:prstGeom prst="rect">
              <a:avLst/>
            </a:prstGeom>
          </p:spPr>
          <p:txBody>
            <a:bodyPr wrap="none">
              <a:spAutoFit/>
            </a:bodyPr>
            <a:lstStyle/>
            <a:p>
              <a:r>
                <a:rPr lang="zh-CN" altLang="en-US" sz="2000" b="1" dirty="0">
                  <a:solidFill>
                    <a:schemeClr val="tx1">
                      <a:lumMod val="75000"/>
                      <a:lumOff val="25000"/>
                    </a:schemeClr>
                  </a:solidFill>
                  <a:latin typeface="微软雅黑" pitchFamily="34" charset="-122"/>
                  <a:ea typeface="微软雅黑" pitchFamily="34" charset="-122"/>
                </a:rPr>
                <a:t>用户关联性研学</a:t>
              </a:r>
              <a:r>
                <a:rPr lang="zh-CN" altLang="en-US" sz="2000" b="1" dirty="0" smtClean="0">
                  <a:solidFill>
                    <a:schemeClr val="tx1">
                      <a:lumMod val="75000"/>
                      <a:lumOff val="25000"/>
                    </a:schemeClr>
                  </a:solidFill>
                  <a:latin typeface="微软雅黑" pitchFamily="34" charset="-122"/>
                  <a:ea typeface="微软雅黑" pitchFamily="34" charset="-122"/>
                </a:rPr>
                <a:t>交流</a:t>
              </a:r>
              <a:endParaRPr lang="en-US" altLang="zh-CN" sz="2000" b="1" dirty="0">
                <a:solidFill>
                  <a:schemeClr val="tx1">
                    <a:lumMod val="75000"/>
                    <a:lumOff val="25000"/>
                  </a:schemeClr>
                </a:solidFill>
                <a:latin typeface="微软雅黑" pitchFamily="34" charset="-122"/>
                <a:ea typeface="微软雅黑" pitchFamily="34" charset="-122"/>
              </a:endParaRPr>
            </a:p>
          </p:txBody>
        </p:sp>
      </p:grpSp>
      <p:grpSp>
        <p:nvGrpSpPr>
          <p:cNvPr id="20" name="组合 19"/>
          <p:cNvGrpSpPr/>
          <p:nvPr/>
        </p:nvGrpSpPr>
        <p:grpSpPr>
          <a:xfrm>
            <a:off x="4325489" y="2154397"/>
            <a:ext cx="3090929" cy="4117614"/>
            <a:chOff x="935591" y="2154397"/>
            <a:chExt cx="3090929" cy="4117614"/>
          </a:xfrm>
        </p:grpSpPr>
        <p:sp>
          <p:nvSpPr>
            <p:cNvPr id="24" name="圆角矩形 23"/>
            <p:cNvSpPr/>
            <p:nvPr/>
          </p:nvSpPr>
          <p:spPr>
            <a:xfrm>
              <a:off x="935591" y="2154397"/>
              <a:ext cx="3090929" cy="4117614"/>
            </a:xfrm>
            <a:prstGeom prst="roundRect">
              <a:avLst/>
            </a:prstGeom>
            <a:solidFill>
              <a:srgbClr val="FCE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106319" y="2290788"/>
              <a:ext cx="2749471" cy="400110"/>
            </a:xfrm>
            <a:prstGeom prst="rect">
              <a:avLst/>
            </a:prstGeom>
          </p:spPr>
          <p:txBody>
            <a:bodyPr wrap="none">
              <a:spAutoFit/>
            </a:bodyPr>
            <a:lstStyle/>
            <a:p>
              <a:r>
                <a:rPr lang="zh-CN" altLang="en-US" sz="2000" b="1" dirty="0" smtClean="0">
                  <a:solidFill>
                    <a:schemeClr val="tx1">
                      <a:lumMod val="75000"/>
                      <a:lumOff val="25000"/>
                    </a:schemeClr>
                  </a:solidFill>
                  <a:latin typeface="微软雅黑" pitchFamily="34" charset="-122"/>
                  <a:ea typeface="微软雅黑" pitchFamily="34" charset="-122"/>
                </a:rPr>
                <a:t>数据</a:t>
              </a:r>
              <a:r>
                <a:rPr lang="zh-CN" altLang="en-US" sz="2000" b="1" dirty="0">
                  <a:solidFill>
                    <a:schemeClr val="tx1">
                      <a:lumMod val="75000"/>
                      <a:lumOff val="25000"/>
                    </a:schemeClr>
                  </a:solidFill>
                  <a:latin typeface="微软雅黑" pitchFamily="34" charset="-122"/>
                  <a:ea typeface="微软雅黑" pitchFamily="34" charset="-122"/>
                </a:rPr>
                <a:t>收集分析能力优化</a:t>
              </a:r>
              <a:endParaRPr lang="en-US" altLang="zh-CN" sz="2000" b="1" dirty="0">
                <a:solidFill>
                  <a:schemeClr val="tx1">
                    <a:lumMod val="75000"/>
                    <a:lumOff val="25000"/>
                  </a:schemeClr>
                </a:solidFill>
                <a:latin typeface="微软雅黑" pitchFamily="34" charset="-122"/>
                <a:ea typeface="微软雅黑" pitchFamily="34" charset="-122"/>
              </a:endParaRPr>
            </a:p>
          </p:txBody>
        </p:sp>
      </p:grpSp>
      <p:sp>
        <p:nvSpPr>
          <p:cNvPr id="6" name="文本框 5"/>
          <p:cNvSpPr txBox="1"/>
          <p:nvPr/>
        </p:nvSpPr>
        <p:spPr>
          <a:xfrm>
            <a:off x="4731169" y="2891203"/>
            <a:ext cx="2279561" cy="923330"/>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当</a:t>
            </a:r>
            <a:r>
              <a:rPr lang="zh-CN" altLang="en-US" dirty="0" smtClean="0">
                <a:latin typeface="微软雅黑" panose="020B0503020204020204" pitchFamily="34" charset="-122"/>
                <a:ea typeface="微软雅黑" panose="020B0503020204020204" pitchFamily="34" charset="-122"/>
              </a:rPr>
              <a:t>研</a:t>
            </a:r>
            <a:r>
              <a:rPr lang="zh-CN" altLang="en-US" dirty="0">
                <a:latin typeface="微软雅黑" panose="020B0503020204020204" pitchFamily="34" charset="-122"/>
                <a:ea typeface="微软雅黑" panose="020B0503020204020204" pitchFamily="34" charset="-122"/>
              </a:rPr>
              <a:t>学</a:t>
            </a:r>
            <a:r>
              <a:rPr lang="zh-CN" altLang="en-US" dirty="0" smtClean="0">
                <a:latin typeface="微软雅黑" panose="020B0503020204020204" pitchFamily="34" charset="-122"/>
                <a:ea typeface="微软雅黑" panose="020B0503020204020204" pitchFamily="34" charset="-122"/>
              </a:rPr>
              <a:t>成果提交量足够多时，</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4731169" y="3721363"/>
            <a:ext cx="2279561" cy="1338828"/>
          </a:xfrm>
          <a:prstGeom prst="rect">
            <a:avLst/>
          </a:prstGeom>
          <a:noFill/>
        </p:spPr>
        <p:txBody>
          <a:bodyPr wrap="square" rtlCol="0">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优化平台精准提取优秀成果的能力，进行首页推荐。</a:t>
            </a:r>
            <a:endParaRPr lang="zh-CN" altLang="en-US" dirty="0">
              <a:latin typeface="微软雅黑" panose="020B0503020204020204" pitchFamily="34" charset="-122"/>
              <a:ea typeface="微软雅黑" panose="020B0503020204020204" pitchFamily="34" charset="-122"/>
            </a:endParaRPr>
          </a:p>
        </p:txBody>
      </p:sp>
      <p:sp>
        <p:nvSpPr>
          <p:cNvPr id="9" name="文本框 8"/>
          <p:cNvSpPr txBox="1"/>
          <p:nvPr/>
        </p:nvSpPr>
        <p:spPr>
          <a:xfrm>
            <a:off x="4731169" y="4990399"/>
            <a:ext cx="2279561" cy="923330"/>
          </a:xfrm>
          <a:prstGeom prst="rect">
            <a:avLst/>
          </a:prstGeom>
          <a:noFill/>
        </p:spPr>
        <p:txBody>
          <a:bodyPr wrap="square" rtlCol="0">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带动更多学生认真做好研学旅行课程学习。</a:t>
            </a:r>
            <a:endParaRPr lang="zh-CN" altLang="en-US" dirty="0">
              <a:latin typeface="微软雅黑" panose="020B0503020204020204" pitchFamily="34" charset="-122"/>
              <a:ea typeface="微软雅黑" panose="020B0503020204020204" pitchFamily="34" charset="-122"/>
            </a:endParaRPr>
          </a:p>
        </p:txBody>
      </p:sp>
      <p:grpSp>
        <p:nvGrpSpPr>
          <p:cNvPr id="30" name="组合 29"/>
          <p:cNvGrpSpPr/>
          <p:nvPr/>
        </p:nvGrpSpPr>
        <p:grpSpPr>
          <a:xfrm>
            <a:off x="7715387" y="2154397"/>
            <a:ext cx="3090929" cy="4117614"/>
            <a:chOff x="935591" y="2154397"/>
            <a:chExt cx="3090929" cy="4117614"/>
          </a:xfrm>
        </p:grpSpPr>
        <p:sp>
          <p:nvSpPr>
            <p:cNvPr id="31" name="圆角矩形 30"/>
            <p:cNvSpPr/>
            <p:nvPr/>
          </p:nvSpPr>
          <p:spPr>
            <a:xfrm>
              <a:off x="935591" y="2154397"/>
              <a:ext cx="3090929" cy="4117614"/>
            </a:xfrm>
            <a:prstGeom prst="roundRect">
              <a:avLst/>
            </a:prstGeom>
            <a:solidFill>
              <a:srgbClr val="FCE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097886" y="2890366"/>
              <a:ext cx="2766337" cy="3000821"/>
            </a:xfrm>
            <a:prstGeom prst="rect">
              <a:avLst/>
            </a:prstGeom>
          </p:spPr>
          <p:txBody>
            <a:bodyPr wrap="square">
              <a:spAutoFit/>
            </a:bodyPr>
            <a:lstStyle/>
            <a:p>
              <a:pPr algn="ctr">
                <a:lnSpc>
                  <a:spcPct val="150000"/>
                </a:lnSpc>
              </a:pPr>
              <a:r>
                <a:rPr lang="zh-CN" altLang="en-US" dirty="0" smtClean="0">
                  <a:latin typeface="微软雅黑" pitchFamily="34" charset="-122"/>
                  <a:ea typeface="微软雅黑" pitchFamily="34" charset="-122"/>
                </a:rPr>
                <a:t>加入名师</a:t>
              </a:r>
              <a:r>
                <a:rPr lang="zh-CN" altLang="en-US" dirty="0">
                  <a:latin typeface="微软雅黑" pitchFamily="34" charset="-122"/>
                  <a:ea typeface="微软雅黑" pitchFamily="34" charset="-122"/>
                </a:rPr>
                <a:t>点评打分、官方典例</a:t>
              </a:r>
              <a:r>
                <a:rPr lang="zh-CN" altLang="en-US" dirty="0" smtClean="0">
                  <a:latin typeface="微软雅黑" pitchFamily="34" charset="-122"/>
                  <a:ea typeface="微软雅黑" pitchFamily="34" charset="-122"/>
                </a:rPr>
                <a:t>认证、大众点评等量化评分机制。借</a:t>
              </a:r>
              <a:r>
                <a:rPr lang="zh-CN" altLang="en-US" dirty="0">
                  <a:latin typeface="微软雅黑" pitchFamily="34" charset="-122"/>
                  <a:ea typeface="微软雅黑" pitchFamily="34" charset="-122"/>
                </a:rPr>
                <a:t>这些可能的数据，</a:t>
              </a:r>
              <a:r>
                <a:rPr lang="zh-CN" altLang="en-US" dirty="0" smtClean="0">
                  <a:latin typeface="微软雅黑" pitchFamily="34" charset="-122"/>
                  <a:ea typeface="微软雅黑" pitchFamily="34" charset="-122"/>
                </a:rPr>
                <a:t>实现对研学旅行过程及成果的综合评价，增加优秀研学旅行排名的可信度和科学性。</a:t>
              </a:r>
              <a:endParaRPr lang="en-US" altLang="zh-CN" dirty="0" smtClean="0">
                <a:latin typeface="微软雅黑" pitchFamily="34" charset="-122"/>
                <a:ea typeface="微软雅黑" pitchFamily="34" charset="-122"/>
              </a:endParaRPr>
            </a:p>
          </p:txBody>
        </p:sp>
        <p:sp>
          <p:nvSpPr>
            <p:cNvPr id="33" name="矩形 32"/>
            <p:cNvSpPr/>
            <p:nvPr/>
          </p:nvSpPr>
          <p:spPr>
            <a:xfrm>
              <a:off x="1234560" y="2290788"/>
              <a:ext cx="2550698" cy="400110"/>
            </a:xfrm>
            <a:prstGeom prst="rect">
              <a:avLst/>
            </a:prstGeom>
          </p:spPr>
          <p:txBody>
            <a:bodyPr wrap="none">
              <a:spAutoFit/>
            </a:bodyPr>
            <a:lstStyle/>
            <a:p>
              <a:r>
                <a:rPr lang="zh-CN" altLang="en-US" sz="2000" b="1" dirty="0" smtClean="0">
                  <a:solidFill>
                    <a:schemeClr val="tx1">
                      <a:lumMod val="75000"/>
                      <a:lumOff val="25000"/>
                    </a:schemeClr>
                  </a:solidFill>
                  <a:latin typeface="微软雅黑" pitchFamily="34" charset="-122"/>
                  <a:ea typeface="微软雅黑" pitchFamily="34" charset="-122"/>
                </a:rPr>
                <a:t>评测系统实现与优化</a:t>
              </a:r>
              <a:endParaRPr lang="en-US" altLang="zh-CN" sz="2000" b="1" dirty="0">
                <a:solidFill>
                  <a:schemeClr val="tx1">
                    <a:lumMod val="75000"/>
                    <a:lumOff val="25000"/>
                  </a:schemeClr>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94379994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21053" y="276460"/>
            <a:ext cx="2086816" cy="646331"/>
          </a:xfrm>
          <a:prstGeom prst="rect">
            <a:avLst/>
          </a:prstGeom>
          <a:noFill/>
        </p:spPr>
        <p:txBody>
          <a:bodyPr wrap="square" rtlCol="0">
            <a:spAutoFit/>
          </a:bodyPr>
          <a:lstStyle/>
          <a:p>
            <a:r>
              <a:rPr lang="zh-CN" altLang="en-US" sz="3600" b="1" dirty="0" smtClean="0">
                <a:solidFill>
                  <a:srgbClr val="78B832"/>
                </a:solidFill>
                <a:latin typeface="微软雅黑" panose="020B0503020204020204" pitchFamily="34" charset="-122"/>
                <a:ea typeface="微软雅黑" panose="020B0503020204020204" pitchFamily="34" charset="-122"/>
              </a:rPr>
              <a:t>后</a:t>
            </a:r>
            <a:r>
              <a:rPr lang="zh-CN" altLang="en-US" sz="3600" b="1" dirty="0" smtClean="0">
                <a:solidFill>
                  <a:srgbClr val="01B3D1"/>
                </a:solidFill>
                <a:latin typeface="微软雅黑" panose="020B0503020204020204" pitchFamily="34" charset="-122"/>
                <a:ea typeface="微软雅黑" panose="020B0503020204020204" pitchFamily="34" charset="-122"/>
              </a:rPr>
              <a:t>续</a:t>
            </a:r>
            <a:r>
              <a:rPr lang="zh-CN" altLang="en-US" sz="3600" b="1" dirty="0" smtClean="0">
                <a:solidFill>
                  <a:srgbClr val="FABE00"/>
                </a:solidFill>
                <a:latin typeface="微软雅黑" panose="020B0503020204020204" pitchFamily="34" charset="-122"/>
                <a:ea typeface="微软雅黑" panose="020B0503020204020204" pitchFamily="34" charset="-122"/>
              </a:rPr>
              <a:t>计</a:t>
            </a:r>
            <a:r>
              <a:rPr lang="zh-CN" altLang="en-US" sz="3600" b="1" dirty="0">
                <a:solidFill>
                  <a:srgbClr val="D32E66"/>
                </a:solidFill>
                <a:latin typeface="微软雅黑" panose="020B0503020204020204" pitchFamily="34" charset="-122"/>
                <a:ea typeface="微软雅黑" panose="020B0503020204020204" pitchFamily="34" charset="-122"/>
              </a:rPr>
              <a:t>划</a:t>
            </a:r>
          </a:p>
        </p:txBody>
      </p:sp>
      <p:grpSp>
        <p:nvGrpSpPr>
          <p:cNvPr id="3" name="组合 7"/>
          <p:cNvGrpSpPr/>
          <p:nvPr/>
        </p:nvGrpSpPr>
        <p:grpSpPr>
          <a:xfrm>
            <a:off x="9359799" y="-1837868"/>
            <a:ext cx="4147206" cy="3287454"/>
            <a:chOff x="9602635" y="5122757"/>
            <a:chExt cx="4147206" cy="3287454"/>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449865">
              <a:off x="9602635" y="5122757"/>
              <a:ext cx="4147206" cy="3287454"/>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6242" y="7045597"/>
              <a:ext cx="1447619" cy="596825"/>
            </a:xfrm>
            <a:prstGeom prst="rect">
              <a:avLst/>
            </a:prstGeom>
          </p:spPr>
        </p:pic>
      </p:grpSp>
      <p:grpSp>
        <p:nvGrpSpPr>
          <p:cNvPr id="5" name="组合 13"/>
          <p:cNvGrpSpPr/>
          <p:nvPr/>
        </p:nvGrpSpPr>
        <p:grpSpPr>
          <a:xfrm>
            <a:off x="1013612" y="1230697"/>
            <a:ext cx="2653513" cy="514132"/>
            <a:chOff x="1343812" y="3670588"/>
            <a:chExt cx="3759200" cy="728365"/>
          </a:xfrm>
        </p:grpSpPr>
        <p:sp>
          <p:nvSpPr>
            <p:cNvPr id="15" name="圆角矩形 14"/>
            <p:cNvSpPr/>
            <p:nvPr/>
          </p:nvSpPr>
          <p:spPr>
            <a:xfrm>
              <a:off x="1343812" y="3670588"/>
              <a:ext cx="3759200" cy="728365"/>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文本框 15"/>
            <p:cNvSpPr txBox="1"/>
            <p:nvPr/>
          </p:nvSpPr>
          <p:spPr>
            <a:xfrm>
              <a:off x="2474550" y="3736467"/>
              <a:ext cx="2267668" cy="566831"/>
            </a:xfrm>
            <a:prstGeom prst="rect">
              <a:avLst/>
            </a:prstGeom>
            <a:noFill/>
          </p:spPr>
          <p:txBody>
            <a:bodyPr wrap="square" rtlCol="0">
              <a:spAutoFit/>
            </a:bodyPr>
            <a:lstStyle/>
            <a:p>
              <a:r>
                <a:rPr lang="zh-CN" altLang="en-US" sz="2000" b="1" spc="600" dirty="0" smtClean="0">
                  <a:solidFill>
                    <a:schemeClr val="bg1"/>
                  </a:solidFill>
                  <a:latin typeface="微软雅黑" panose="020B0503020204020204" pitchFamily="34" charset="-122"/>
                  <a:ea typeface="微软雅黑" panose="020B0503020204020204" pitchFamily="34" charset="-122"/>
                </a:rPr>
                <a:t>课程开发</a:t>
              </a:r>
              <a:endParaRPr lang="zh-CN" altLang="en-US" sz="2000" b="1" spc="600" dirty="0">
                <a:solidFill>
                  <a:schemeClr val="bg1"/>
                </a:solidFill>
                <a:latin typeface="微软雅黑" panose="020B0503020204020204" pitchFamily="34" charset="-122"/>
                <a:ea typeface="微软雅黑" panose="020B0503020204020204" pitchFamily="34" charset="-122"/>
              </a:endParaRPr>
            </a:p>
          </p:txBody>
        </p:sp>
        <p:sp>
          <p:nvSpPr>
            <p:cNvPr id="17" name="椭圆 16"/>
            <p:cNvSpPr/>
            <p:nvPr/>
          </p:nvSpPr>
          <p:spPr>
            <a:xfrm>
              <a:off x="1687503" y="3776590"/>
              <a:ext cx="516358" cy="516358"/>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文本框 17"/>
            <p:cNvSpPr txBox="1"/>
            <p:nvPr/>
          </p:nvSpPr>
          <p:spPr>
            <a:xfrm>
              <a:off x="1704181" y="3767137"/>
              <a:ext cx="330200" cy="566831"/>
            </a:xfrm>
            <a:prstGeom prst="rect">
              <a:avLst/>
            </a:prstGeom>
            <a:noFill/>
          </p:spPr>
          <p:txBody>
            <a:bodyPr wrap="square" rtlCol="0">
              <a:spAutoFit/>
            </a:bodyPr>
            <a:lstStyle/>
            <a:p>
              <a:r>
                <a:rPr lang="en-US" altLang="zh-CN" sz="2000" b="1" dirty="0" smtClean="0">
                  <a:solidFill>
                    <a:srgbClr val="9840A3"/>
                  </a:solidFill>
                  <a:latin typeface="微软雅黑" panose="020B0503020204020204" pitchFamily="34" charset="-122"/>
                  <a:ea typeface="微软雅黑" panose="020B0503020204020204" pitchFamily="34" charset="-122"/>
                </a:rPr>
                <a:t>2</a:t>
              </a:r>
              <a:endParaRPr lang="zh-CN" altLang="en-US" sz="2000" b="1" dirty="0">
                <a:solidFill>
                  <a:srgbClr val="9840A3"/>
                </a:solidFill>
                <a:latin typeface="微软雅黑" panose="020B0503020204020204" pitchFamily="34" charset="-122"/>
                <a:ea typeface="微软雅黑" panose="020B0503020204020204" pitchFamily="34" charset="-122"/>
              </a:endParaRPr>
            </a:p>
          </p:txBody>
        </p:sp>
      </p:grpSp>
      <p:sp>
        <p:nvSpPr>
          <p:cNvPr id="22" name="Freeform 7"/>
          <p:cNvSpPr>
            <a:spLocks noChangeArrowheads="1"/>
          </p:cNvSpPr>
          <p:nvPr/>
        </p:nvSpPr>
        <p:spPr bwMode="auto">
          <a:xfrm>
            <a:off x="616862" y="1946531"/>
            <a:ext cx="6272010" cy="4537316"/>
          </a:xfrm>
          <a:custGeom>
            <a:avLst/>
            <a:gdLst>
              <a:gd name="T0" fmla="*/ 0 w 625"/>
              <a:gd name="T1" fmla="*/ 2147483647 h 495"/>
              <a:gd name="T2" fmla="*/ 2147483647 w 625"/>
              <a:gd name="T3" fmla="*/ 2147483647 h 495"/>
              <a:gd name="T4" fmla="*/ 2147483647 w 625"/>
              <a:gd name="T5" fmla="*/ 2147483647 h 495"/>
              <a:gd name="T6" fmla="*/ 2147483647 w 625"/>
              <a:gd name="T7" fmla="*/ 2147483647 h 495"/>
              <a:gd name="T8" fmla="*/ 2147483647 w 625"/>
              <a:gd name="T9" fmla="*/ 2147483647 h 495"/>
              <a:gd name="T10" fmla="*/ 2147483647 w 625"/>
              <a:gd name="T11" fmla="*/ 2147483647 h 495"/>
              <a:gd name="T12" fmla="*/ 2147483647 w 625"/>
              <a:gd name="T13" fmla="*/ 2147483647 h 495"/>
              <a:gd name="T14" fmla="*/ 2147483647 w 625"/>
              <a:gd name="T15" fmla="*/ 2147483647 h 495"/>
              <a:gd name="T16" fmla="*/ 2147483647 w 625"/>
              <a:gd name="T17" fmla="*/ 2147483647 h 495"/>
              <a:gd name="T18" fmla="*/ 2147483647 w 625"/>
              <a:gd name="T19" fmla="*/ 2147483647 h 495"/>
              <a:gd name="T20" fmla="*/ 2147483647 w 625"/>
              <a:gd name="T21" fmla="*/ 2147483647 h 495"/>
              <a:gd name="T22" fmla="*/ 2147483647 w 625"/>
              <a:gd name="T23" fmla="*/ 2147483647 h 495"/>
              <a:gd name="T24" fmla="*/ 2147483647 w 625"/>
              <a:gd name="T25" fmla="*/ 2147483647 h 495"/>
              <a:gd name="T26" fmla="*/ 2147483647 w 625"/>
              <a:gd name="T27" fmla="*/ 2147483647 h 495"/>
              <a:gd name="T28" fmla="*/ 2147483647 w 625"/>
              <a:gd name="T29" fmla="*/ 1772890328 h 495"/>
              <a:gd name="T30" fmla="*/ 2147483647 w 625"/>
              <a:gd name="T31" fmla="*/ 1283821987 h 495"/>
              <a:gd name="T32" fmla="*/ 2147483647 w 625"/>
              <a:gd name="T33" fmla="*/ 611339336 h 495"/>
              <a:gd name="T34" fmla="*/ 2147483647 w 625"/>
              <a:gd name="T35" fmla="*/ 0 h 495"/>
              <a:gd name="T36" fmla="*/ 2147483647 w 625"/>
              <a:gd name="T37" fmla="*/ 1956296820 h 495"/>
              <a:gd name="T38" fmla="*/ 2147483647 w 625"/>
              <a:gd name="T39" fmla="*/ 2147483647 h 495"/>
              <a:gd name="T40" fmla="*/ 2147483647 w 625"/>
              <a:gd name="T41" fmla="*/ 2147483647 h 495"/>
              <a:gd name="T42" fmla="*/ 2147483647 w 625"/>
              <a:gd name="T43" fmla="*/ 2147483647 h 495"/>
              <a:gd name="T44" fmla="*/ 2147483647 w 625"/>
              <a:gd name="T45" fmla="*/ 2147483647 h 495"/>
              <a:gd name="T46" fmla="*/ 2147483647 w 625"/>
              <a:gd name="T47" fmla="*/ 2147483647 h 495"/>
              <a:gd name="T48" fmla="*/ 2147483647 w 625"/>
              <a:gd name="T49" fmla="*/ 2147483647 h 495"/>
              <a:gd name="T50" fmla="*/ 2147483647 w 625"/>
              <a:gd name="T51" fmla="*/ 2147483647 h 495"/>
              <a:gd name="T52" fmla="*/ 2147483647 w 625"/>
              <a:gd name="T53" fmla="*/ 2147483647 h 495"/>
              <a:gd name="T54" fmla="*/ 2147483647 w 625"/>
              <a:gd name="T55" fmla="*/ 2147483647 h 495"/>
              <a:gd name="T56" fmla="*/ 2147483647 w 625"/>
              <a:gd name="T57" fmla="*/ 2147483647 h 495"/>
              <a:gd name="T58" fmla="*/ 2147483647 w 625"/>
              <a:gd name="T59" fmla="*/ 2147483647 h 495"/>
              <a:gd name="T60" fmla="*/ 2147483647 w 625"/>
              <a:gd name="T61" fmla="*/ 2147483647 h 495"/>
              <a:gd name="T62" fmla="*/ 2147483647 w 625"/>
              <a:gd name="T63" fmla="*/ 2147483647 h 495"/>
              <a:gd name="T64" fmla="*/ 2147483647 w 625"/>
              <a:gd name="T65" fmla="*/ 2147483647 h 495"/>
              <a:gd name="T66" fmla="*/ 2147483647 w 625"/>
              <a:gd name="T67" fmla="*/ 2147483647 h 495"/>
              <a:gd name="T68" fmla="*/ 2147483647 w 625"/>
              <a:gd name="T69" fmla="*/ 2147483647 h 495"/>
              <a:gd name="T70" fmla="*/ 0 w 625"/>
              <a:gd name="T71" fmla="*/ 2147483647 h 495"/>
              <a:gd name="T72" fmla="*/ 0 w 625"/>
              <a:gd name="T73" fmla="*/ 2147483647 h 49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25"/>
              <a:gd name="T112" fmla="*/ 0 h 495"/>
              <a:gd name="T113" fmla="*/ 625 w 625"/>
              <a:gd name="T114" fmla="*/ 495 h 49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25" h="495">
                <a:moveTo>
                  <a:pt x="0" y="455"/>
                </a:moveTo>
                <a:lnTo>
                  <a:pt x="117" y="455"/>
                </a:lnTo>
                <a:lnTo>
                  <a:pt x="117" y="378"/>
                </a:lnTo>
                <a:lnTo>
                  <a:pt x="117" y="337"/>
                </a:lnTo>
                <a:lnTo>
                  <a:pt x="158" y="337"/>
                </a:lnTo>
                <a:lnTo>
                  <a:pt x="235" y="337"/>
                </a:lnTo>
                <a:lnTo>
                  <a:pt x="235" y="260"/>
                </a:lnTo>
                <a:lnTo>
                  <a:pt x="235" y="219"/>
                </a:lnTo>
                <a:lnTo>
                  <a:pt x="276" y="219"/>
                </a:lnTo>
                <a:lnTo>
                  <a:pt x="353" y="219"/>
                </a:lnTo>
                <a:lnTo>
                  <a:pt x="353" y="142"/>
                </a:lnTo>
                <a:lnTo>
                  <a:pt x="353" y="101"/>
                </a:lnTo>
                <a:lnTo>
                  <a:pt x="394" y="101"/>
                </a:lnTo>
                <a:lnTo>
                  <a:pt x="495" y="101"/>
                </a:lnTo>
                <a:lnTo>
                  <a:pt x="568" y="29"/>
                </a:lnTo>
                <a:lnTo>
                  <a:pt x="560" y="21"/>
                </a:lnTo>
                <a:lnTo>
                  <a:pt x="593" y="10"/>
                </a:lnTo>
                <a:lnTo>
                  <a:pt x="625" y="0"/>
                </a:lnTo>
                <a:lnTo>
                  <a:pt x="615" y="32"/>
                </a:lnTo>
                <a:lnTo>
                  <a:pt x="604" y="65"/>
                </a:lnTo>
                <a:lnTo>
                  <a:pt x="596" y="57"/>
                </a:lnTo>
                <a:lnTo>
                  <a:pt x="512" y="142"/>
                </a:lnTo>
                <a:lnTo>
                  <a:pt x="394" y="142"/>
                </a:lnTo>
                <a:lnTo>
                  <a:pt x="394" y="219"/>
                </a:lnTo>
                <a:lnTo>
                  <a:pt x="394" y="260"/>
                </a:lnTo>
                <a:lnTo>
                  <a:pt x="353" y="260"/>
                </a:lnTo>
                <a:lnTo>
                  <a:pt x="276" y="260"/>
                </a:lnTo>
                <a:lnTo>
                  <a:pt x="276" y="337"/>
                </a:lnTo>
                <a:lnTo>
                  <a:pt x="276" y="378"/>
                </a:lnTo>
                <a:lnTo>
                  <a:pt x="235" y="378"/>
                </a:lnTo>
                <a:lnTo>
                  <a:pt x="158" y="378"/>
                </a:lnTo>
                <a:lnTo>
                  <a:pt x="158" y="455"/>
                </a:lnTo>
                <a:lnTo>
                  <a:pt x="158" y="495"/>
                </a:lnTo>
                <a:lnTo>
                  <a:pt x="117" y="495"/>
                </a:lnTo>
                <a:lnTo>
                  <a:pt x="0" y="495"/>
                </a:lnTo>
                <a:lnTo>
                  <a:pt x="0" y="455"/>
                </a:lnTo>
              </a:path>
            </a:pathLst>
          </a:custGeom>
          <a:solidFill>
            <a:srgbClr val="9840A3"/>
          </a:solidFill>
          <a:ln>
            <a:noFill/>
          </a:ln>
          <a:extLst/>
        </p:spPr>
        <p:txBody>
          <a:bodyPr anchor="ctr"/>
          <a:lstStyle/>
          <a:p>
            <a:endParaRPr lang="zh-CN" altLang="en-US"/>
          </a:p>
        </p:txBody>
      </p:sp>
      <p:sp>
        <p:nvSpPr>
          <p:cNvPr id="23" name="圆角矩形 22"/>
          <p:cNvSpPr/>
          <p:nvPr/>
        </p:nvSpPr>
        <p:spPr>
          <a:xfrm>
            <a:off x="6880702" y="1409844"/>
            <a:ext cx="4318782" cy="1765792"/>
          </a:xfrm>
          <a:prstGeom prst="roundRect">
            <a:avLst>
              <a:gd name="adj" fmla="val 9450"/>
            </a:avLst>
          </a:prstGeom>
          <a:ln>
            <a:solidFill>
              <a:srgbClr val="D3A2DA"/>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600" dirty="0" smtClean="0">
                <a:latin typeface="微软雅黑" pitchFamily="34" charset="-122"/>
                <a:ea typeface="微软雅黑" pitchFamily="34" charset="-122"/>
              </a:rPr>
              <a:t>搭建研学旅行课程体系框架</a:t>
            </a:r>
            <a:endParaRPr lang="en-US" altLang="zh-CN" sz="2600" dirty="0" smtClean="0">
              <a:latin typeface="微软雅黑" pitchFamily="34" charset="-122"/>
              <a:ea typeface="微软雅黑" pitchFamily="34" charset="-122"/>
            </a:endParaRPr>
          </a:p>
          <a:p>
            <a:pPr algn="ctr"/>
            <a:r>
              <a:rPr lang="zh-CN" altLang="en-US" sz="2600" dirty="0" smtClean="0">
                <a:latin typeface="微软雅黑" pitchFamily="34" charset="-122"/>
                <a:ea typeface="微软雅黑" pitchFamily="34" charset="-122"/>
              </a:rPr>
              <a:t>设计</a:t>
            </a:r>
            <a:r>
              <a:rPr lang="en-US" altLang="zh-CN" sz="2600" dirty="0" smtClean="0">
                <a:latin typeface="微软雅黑" pitchFamily="34" charset="-122"/>
                <a:ea typeface="微软雅黑" pitchFamily="34" charset="-122"/>
              </a:rPr>
              <a:t>1-2</a:t>
            </a:r>
            <a:r>
              <a:rPr lang="zh-CN" altLang="en-US" sz="2600" dirty="0" smtClean="0">
                <a:latin typeface="微软雅黑" pitchFamily="34" charset="-122"/>
                <a:ea typeface="微软雅黑" pitchFamily="34" charset="-122"/>
              </a:rPr>
              <a:t>类的课程实例</a:t>
            </a:r>
            <a:endParaRPr lang="zh-CN" altLang="en-US" sz="2600" dirty="0">
              <a:latin typeface="微软雅黑" pitchFamily="34" charset="-122"/>
              <a:ea typeface="微软雅黑" pitchFamily="34" charset="-122"/>
            </a:endParaRPr>
          </a:p>
        </p:txBody>
      </p:sp>
      <p:sp>
        <p:nvSpPr>
          <p:cNvPr id="25" name="TextBox 24"/>
          <p:cNvSpPr txBox="1"/>
          <p:nvPr/>
        </p:nvSpPr>
        <p:spPr>
          <a:xfrm>
            <a:off x="498588" y="5317036"/>
            <a:ext cx="1313180" cy="769441"/>
          </a:xfrm>
          <a:prstGeom prst="rect">
            <a:avLst/>
          </a:prstGeom>
          <a:noFill/>
        </p:spPr>
        <p:txBody>
          <a:bodyPr wrap="none" rtlCol="0">
            <a:spAutoFit/>
          </a:bodyPr>
          <a:lstStyle/>
          <a:p>
            <a:r>
              <a:rPr lang="zh-CN" altLang="en-US" sz="2200" dirty="0" smtClean="0">
                <a:latin typeface="微软雅黑" pitchFamily="34" charset="-122"/>
                <a:ea typeface="微软雅黑" pitchFamily="34" charset="-122"/>
              </a:rPr>
              <a:t>收集资料</a:t>
            </a:r>
            <a:endParaRPr lang="en-US" altLang="zh-CN" sz="2200" dirty="0" smtClean="0">
              <a:latin typeface="微软雅黑" pitchFamily="34" charset="-122"/>
              <a:ea typeface="微软雅黑" pitchFamily="34" charset="-122"/>
            </a:endParaRPr>
          </a:p>
          <a:p>
            <a:r>
              <a:rPr lang="zh-CN" altLang="en-US" sz="2200" dirty="0" smtClean="0">
                <a:latin typeface="微软雅黑" pitchFamily="34" charset="-122"/>
                <a:ea typeface="微软雅黑" pitchFamily="34" charset="-122"/>
              </a:rPr>
              <a:t>阅读文献</a:t>
            </a:r>
            <a:endParaRPr lang="zh-CN" altLang="en-US" sz="2200" dirty="0">
              <a:latin typeface="微软雅黑" pitchFamily="34" charset="-122"/>
              <a:ea typeface="微软雅黑" pitchFamily="34" charset="-122"/>
            </a:endParaRPr>
          </a:p>
        </p:txBody>
      </p:sp>
      <p:sp>
        <p:nvSpPr>
          <p:cNvPr id="28" name="TextBox 27"/>
          <p:cNvSpPr txBox="1"/>
          <p:nvPr/>
        </p:nvSpPr>
        <p:spPr>
          <a:xfrm>
            <a:off x="2269885" y="5714406"/>
            <a:ext cx="1313180" cy="769441"/>
          </a:xfrm>
          <a:prstGeom prst="rect">
            <a:avLst/>
          </a:prstGeom>
          <a:noFill/>
        </p:spPr>
        <p:txBody>
          <a:bodyPr wrap="none" rtlCol="0">
            <a:spAutoFit/>
          </a:bodyPr>
          <a:lstStyle/>
          <a:p>
            <a:r>
              <a:rPr lang="zh-CN" altLang="en-US" sz="2200" dirty="0" smtClean="0">
                <a:latin typeface="微软雅黑" pitchFamily="34" charset="-122"/>
                <a:ea typeface="微软雅黑" pitchFamily="34" charset="-122"/>
              </a:rPr>
              <a:t>参考其他</a:t>
            </a:r>
            <a:endParaRPr lang="en-US" altLang="zh-CN" sz="2200" dirty="0" smtClean="0">
              <a:latin typeface="微软雅黑" pitchFamily="34" charset="-122"/>
              <a:ea typeface="微软雅黑" pitchFamily="34" charset="-122"/>
            </a:endParaRPr>
          </a:p>
          <a:p>
            <a:r>
              <a:rPr lang="zh-CN" altLang="en-US" sz="2200" dirty="0" smtClean="0">
                <a:latin typeface="微软雅黑" pitchFamily="34" charset="-122"/>
                <a:ea typeface="微软雅黑" pitchFamily="34" charset="-122"/>
              </a:rPr>
              <a:t>科目课标</a:t>
            </a:r>
            <a:endParaRPr lang="zh-CN" altLang="en-US" sz="2200" dirty="0">
              <a:latin typeface="微软雅黑" pitchFamily="34" charset="-122"/>
              <a:ea typeface="微软雅黑" pitchFamily="34" charset="-122"/>
            </a:endParaRPr>
          </a:p>
        </p:txBody>
      </p:sp>
      <p:sp>
        <p:nvSpPr>
          <p:cNvPr id="30" name="TextBox 29"/>
          <p:cNvSpPr txBox="1"/>
          <p:nvPr/>
        </p:nvSpPr>
        <p:spPr>
          <a:xfrm>
            <a:off x="1683778" y="4278373"/>
            <a:ext cx="1313180" cy="769441"/>
          </a:xfrm>
          <a:prstGeom prst="rect">
            <a:avLst/>
          </a:prstGeom>
          <a:noFill/>
        </p:spPr>
        <p:txBody>
          <a:bodyPr wrap="none" rtlCol="0">
            <a:spAutoFit/>
          </a:bodyPr>
          <a:lstStyle/>
          <a:p>
            <a:r>
              <a:rPr lang="zh-CN" altLang="en-US" sz="2200" dirty="0" smtClean="0">
                <a:latin typeface="微软雅黑" pitchFamily="34" charset="-122"/>
                <a:ea typeface="微软雅黑" pitchFamily="34" charset="-122"/>
              </a:rPr>
              <a:t>确定课程</a:t>
            </a:r>
            <a:endParaRPr lang="en-US" altLang="zh-CN" sz="2200" dirty="0" smtClean="0">
              <a:latin typeface="微软雅黑" pitchFamily="34" charset="-122"/>
              <a:ea typeface="微软雅黑" pitchFamily="34" charset="-122"/>
            </a:endParaRPr>
          </a:p>
          <a:p>
            <a:r>
              <a:rPr lang="zh-CN" altLang="en-US" sz="2200" dirty="0" smtClean="0">
                <a:latin typeface="微软雅黑" pitchFamily="34" charset="-122"/>
                <a:ea typeface="微软雅黑" pitchFamily="34" charset="-122"/>
              </a:rPr>
              <a:t>分类方式</a:t>
            </a:r>
            <a:endParaRPr lang="zh-CN" altLang="en-US" sz="2200" dirty="0">
              <a:latin typeface="微软雅黑" pitchFamily="34" charset="-122"/>
              <a:ea typeface="微软雅黑" pitchFamily="34" charset="-122"/>
            </a:endParaRPr>
          </a:p>
        </p:txBody>
      </p:sp>
      <p:sp>
        <p:nvSpPr>
          <p:cNvPr id="19" name="Freeform 5"/>
          <p:cNvSpPr/>
          <p:nvPr/>
        </p:nvSpPr>
        <p:spPr bwMode="auto">
          <a:xfrm rot="11244680">
            <a:off x="8714134" y="3232276"/>
            <a:ext cx="682933" cy="774528"/>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chemeClr val="accent2"/>
          </a:solidFill>
          <a:ln>
            <a:solidFill>
              <a:schemeClr val="accent1"/>
            </a:solidFill>
          </a:ln>
        </p:spPr>
        <p:txBody>
          <a:bodyPr vert="horz" wrap="square" lIns="68580" tIns="34290" rIns="68580" bIns="34290" numCol="1" anchor="t" anchorCtr="0" compatLnSpc="1"/>
          <a:lstStyle/>
          <a:p>
            <a:endParaRPr lang="zh-CN" altLang="en-US">
              <a:cs typeface="+mn-ea"/>
              <a:sym typeface="+mn-lt"/>
            </a:endParaRPr>
          </a:p>
        </p:txBody>
      </p:sp>
      <p:sp>
        <p:nvSpPr>
          <p:cNvPr id="20" name="圆角矩形 19"/>
          <p:cNvSpPr/>
          <p:nvPr/>
        </p:nvSpPr>
        <p:spPr>
          <a:xfrm>
            <a:off x="6765816" y="4010023"/>
            <a:ext cx="4432067" cy="955872"/>
          </a:xfrm>
          <a:prstGeom prst="roundRect">
            <a:avLst>
              <a:gd name="adj" fmla="val 9450"/>
            </a:avLst>
          </a:prstGeom>
          <a:ln>
            <a:solidFill>
              <a:srgbClr val="D3A2DA"/>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600" dirty="0" smtClean="0">
                <a:latin typeface="微软雅黑" pitchFamily="34" charset="-122"/>
                <a:ea typeface="微软雅黑" pitchFamily="34" charset="-122"/>
              </a:rPr>
              <a:t>学生试用，收集数据，调查反馈</a:t>
            </a:r>
            <a:endParaRPr lang="zh-CN" altLang="en-US" sz="2600" dirty="0">
              <a:latin typeface="微软雅黑" pitchFamily="34" charset="-122"/>
              <a:ea typeface="微软雅黑" pitchFamily="34" charset="-122"/>
            </a:endParaRPr>
          </a:p>
        </p:txBody>
      </p:sp>
      <p:grpSp>
        <p:nvGrpSpPr>
          <p:cNvPr id="4" name="组合 3"/>
          <p:cNvGrpSpPr/>
          <p:nvPr/>
        </p:nvGrpSpPr>
        <p:grpSpPr>
          <a:xfrm>
            <a:off x="2878183" y="3175636"/>
            <a:ext cx="1706517" cy="1546471"/>
            <a:chOff x="2878183" y="3175636"/>
            <a:chExt cx="1706517" cy="1546471"/>
          </a:xfrm>
        </p:grpSpPr>
        <p:sp>
          <p:nvSpPr>
            <p:cNvPr id="29" name="TextBox 28"/>
            <p:cNvSpPr txBox="1"/>
            <p:nvPr/>
          </p:nvSpPr>
          <p:spPr>
            <a:xfrm>
              <a:off x="2878183" y="3175636"/>
              <a:ext cx="1313180" cy="769441"/>
            </a:xfrm>
            <a:prstGeom prst="rect">
              <a:avLst/>
            </a:prstGeom>
            <a:noFill/>
          </p:spPr>
          <p:txBody>
            <a:bodyPr wrap="none" rtlCol="0">
              <a:spAutoFit/>
            </a:bodyPr>
            <a:lstStyle/>
            <a:p>
              <a:r>
                <a:rPr lang="zh-CN" altLang="en-US" sz="2200" dirty="0" smtClean="0">
                  <a:latin typeface="微软雅黑" pitchFamily="34" charset="-122"/>
                  <a:ea typeface="微软雅黑" pitchFamily="34" charset="-122"/>
                </a:rPr>
                <a:t>搭建课程</a:t>
              </a:r>
              <a:endParaRPr lang="en-US" altLang="zh-CN" sz="2200" dirty="0" smtClean="0">
                <a:latin typeface="微软雅黑" pitchFamily="34" charset="-122"/>
                <a:ea typeface="微软雅黑" pitchFamily="34" charset="-122"/>
              </a:endParaRPr>
            </a:p>
            <a:p>
              <a:r>
                <a:rPr lang="zh-CN" altLang="en-US" sz="2200" dirty="0" smtClean="0">
                  <a:latin typeface="微软雅黑" pitchFamily="34" charset="-122"/>
                  <a:ea typeface="微软雅黑" pitchFamily="34" charset="-122"/>
                </a:rPr>
                <a:t>体系框架</a:t>
              </a:r>
              <a:endParaRPr lang="zh-CN" altLang="en-US" sz="2200" dirty="0">
                <a:latin typeface="微软雅黑" pitchFamily="34" charset="-122"/>
                <a:ea typeface="微软雅黑" pitchFamily="34" charset="-122"/>
              </a:endParaRPr>
            </a:p>
          </p:txBody>
        </p:sp>
        <p:sp>
          <p:nvSpPr>
            <p:cNvPr id="2" name="文本框 1"/>
            <p:cNvSpPr txBox="1"/>
            <p:nvPr/>
          </p:nvSpPr>
          <p:spPr>
            <a:xfrm>
              <a:off x="3412451" y="4321997"/>
              <a:ext cx="1172249" cy="400110"/>
            </a:xfrm>
            <a:prstGeom prst="rect">
              <a:avLst/>
            </a:prstGeom>
            <a:noFill/>
          </p:spPr>
          <p:txBody>
            <a:bodyPr wrap="square" rtlCol="0">
              <a:spAutoFit/>
            </a:bodyPr>
            <a:lstStyle/>
            <a:p>
              <a:r>
                <a:rPr lang="en-US" altLang="zh-CN" sz="2000" dirty="0" smtClean="0">
                  <a:solidFill>
                    <a:srgbClr val="E119B6"/>
                  </a:solidFill>
                </a:rPr>
                <a:t>2019.1</a:t>
              </a:r>
              <a:endParaRPr lang="zh-CN" altLang="en-US" sz="2000" dirty="0">
                <a:solidFill>
                  <a:srgbClr val="E119B6"/>
                </a:solidFill>
              </a:endParaRPr>
            </a:p>
          </p:txBody>
        </p:sp>
      </p:grpSp>
      <p:grpSp>
        <p:nvGrpSpPr>
          <p:cNvPr id="6" name="组合 5"/>
          <p:cNvGrpSpPr/>
          <p:nvPr/>
        </p:nvGrpSpPr>
        <p:grpSpPr>
          <a:xfrm>
            <a:off x="4074696" y="2052547"/>
            <a:ext cx="1682253" cy="1544562"/>
            <a:chOff x="4074696" y="2052547"/>
            <a:chExt cx="1682253" cy="1544562"/>
          </a:xfrm>
        </p:grpSpPr>
        <p:sp>
          <p:nvSpPr>
            <p:cNvPr id="31" name="TextBox 30"/>
            <p:cNvSpPr txBox="1"/>
            <p:nvPr/>
          </p:nvSpPr>
          <p:spPr>
            <a:xfrm>
              <a:off x="4074696" y="2052547"/>
              <a:ext cx="1313180" cy="769441"/>
            </a:xfrm>
            <a:prstGeom prst="rect">
              <a:avLst/>
            </a:prstGeom>
            <a:noFill/>
          </p:spPr>
          <p:txBody>
            <a:bodyPr wrap="none" rtlCol="0">
              <a:spAutoFit/>
            </a:bodyPr>
            <a:lstStyle/>
            <a:p>
              <a:r>
                <a:rPr lang="zh-CN" altLang="en-US" sz="2200" dirty="0" smtClean="0">
                  <a:latin typeface="微软雅黑" pitchFamily="34" charset="-122"/>
                  <a:ea typeface="微软雅黑" pitchFamily="34" charset="-122"/>
                </a:rPr>
                <a:t>课程设计</a:t>
              </a:r>
              <a:endParaRPr lang="en-US" altLang="zh-CN" sz="2200" dirty="0" smtClean="0">
                <a:latin typeface="微软雅黑" pitchFamily="34" charset="-122"/>
                <a:ea typeface="微软雅黑" pitchFamily="34" charset="-122"/>
              </a:endParaRPr>
            </a:p>
            <a:p>
              <a:r>
                <a:rPr lang="zh-CN" altLang="en-US" sz="2200" dirty="0" smtClean="0">
                  <a:latin typeface="微软雅黑" pitchFamily="34" charset="-122"/>
                  <a:ea typeface="微软雅黑" pitchFamily="34" charset="-122"/>
                </a:rPr>
                <a:t>制作实例</a:t>
              </a:r>
              <a:endParaRPr lang="zh-CN" altLang="en-US" sz="2200" dirty="0">
                <a:latin typeface="微软雅黑" pitchFamily="34" charset="-122"/>
                <a:ea typeface="微软雅黑" pitchFamily="34" charset="-122"/>
              </a:endParaRPr>
            </a:p>
          </p:txBody>
        </p:sp>
        <p:sp>
          <p:nvSpPr>
            <p:cNvPr id="21" name="文本框 20"/>
            <p:cNvSpPr txBox="1"/>
            <p:nvPr/>
          </p:nvSpPr>
          <p:spPr>
            <a:xfrm>
              <a:off x="4584700" y="3196999"/>
              <a:ext cx="1172249" cy="400110"/>
            </a:xfrm>
            <a:prstGeom prst="rect">
              <a:avLst/>
            </a:prstGeom>
            <a:noFill/>
          </p:spPr>
          <p:txBody>
            <a:bodyPr wrap="square" rtlCol="0">
              <a:spAutoFit/>
            </a:bodyPr>
            <a:lstStyle/>
            <a:p>
              <a:r>
                <a:rPr lang="en-US" altLang="zh-CN" sz="2000" dirty="0" smtClean="0">
                  <a:solidFill>
                    <a:srgbClr val="E119B6"/>
                  </a:solidFill>
                </a:rPr>
                <a:t>2019.2</a:t>
              </a:r>
              <a:endParaRPr lang="zh-CN" altLang="en-US" sz="2000" dirty="0">
                <a:solidFill>
                  <a:srgbClr val="E119B6"/>
                </a:solidFill>
              </a:endParaRPr>
            </a:p>
          </p:txBody>
        </p:sp>
      </p:grpSp>
      <p:sp>
        <p:nvSpPr>
          <p:cNvPr id="8" name="文本框 7"/>
          <p:cNvSpPr txBox="1"/>
          <p:nvPr/>
        </p:nvSpPr>
        <p:spPr>
          <a:xfrm>
            <a:off x="8598583" y="5047814"/>
            <a:ext cx="914033" cy="400110"/>
          </a:xfrm>
          <a:prstGeom prst="rect">
            <a:avLst/>
          </a:prstGeom>
          <a:noFill/>
        </p:spPr>
        <p:txBody>
          <a:bodyPr wrap="none" rtlCol="0">
            <a:spAutoFit/>
          </a:bodyPr>
          <a:lstStyle/>
          <a:p>
            <a:r>
              <a:rPr lang="en-US" altLang="zh-CN" sz="2000" dirty="0" smtClean="0">
                <a:solidFill>
                  <a:srgbClr val="D32E66"/>
                </a:solidFill>
              </a:rPr>
              <a:t>2019.5</a:t>
            </a:r>
            <a:endParaRPr lang="zh-CN" altLang="en-US" sz="2000" dirty="0">
              <a:solidFill>
                <a:srgbClr val="D32E66"/>
              </a:solidFill>
            </a:endParaRPr>
          </a:p>
        </p:txBody>
      </p:sp>
    </p:spTree>
    <p:extLst>
      <p:ext uri="{BB962C8B-B14F-4D97-AF65-F5344CB8AC3E}">
        <p14:creationId xmlns:p14="http://schemas.microsoft.com/office/powerpoint/2010/main" val="406106025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p:cBhvr>
                                        <p:cTn id="7" dur="750"/>
                                        <p:tgtEl>
                                          <p:spTgt spid="22"/>
                                        </p:tgtEl>
                                      </p:cBhvr>
                                    </p:animEffect>
                                  </p:childTnLst>
                                </p:cTn>
                              </p:par>
                            </p:childTnLst>
                          </p:cTn>
                        </p:par>
                        <p:par>
                          <p:cTn id="8" fill="hold">
                            <p:stCondLst>
                              <p:cond delay="750"/>
                            </p:stCondLst>
                            <p:childTnLst>
                              <p:par>
                                <p:cTn id="9" presetID="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par>
                          <p:cTn id="13" fill="hold">
                            <p:stCondLst>
                              <p:cond delay="1250"/>
                            </p:stCondLst>
                            <p:childTnLst>
                              <p:par>
                                <p:cTn id="14" presetID="2" presetClass="entr" presetSubtype="4"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fill="hold"/>
                                        <p:tgtEl>
                                          <p:spTgt spid="28"/>
                                        </p:tgtEl>
                                        <p:attrNameLst>
                                          <p:attrName>ppt_x</p:attrName>
                                        </p:attrNameLst>
                                      </p:cBhvr>
                                      <p:tavLst>
                                        <p:tav tm="0">
                                          <p:val>
                                            <p:strVal val="#ppt_x"/>
                                          </p:val>
                                        </p:tav>
                                        <p:tav tm="100000">
                                          <p:val>
                                            <p:strVal val="#ppt_x"/>
                                          </p:val>
                                        </p:tav>
                                      </p:tavLst>
                                    </p:anim>
                                    <p:anim calcmode="lin" valueType="num">
                                      <p:cBhvr additive="base">
                                        <p:cTn id="17" dur="500" fill="hold"/>
                                        <p:tgtEl>
                                          <p:spTgt spid="28"/>
                                        </p:tgtEl>
                                        <p:attrNameLst>
                                          <p:attrName>ppt_y</p:attrName>
                                        </p:attrNameLst>
                                      </p:cBhvr>
                                      <p:tavLst>
                                        <p:tav tm="0">
                                          <p:val>
                                            <p:strVal val="1+#ppt_h/2"/>
                                          </p:val>
                                        </p:tav>
                                        <p:tav tm="100000">
                                          <p:val>
                                            <p:strVal val="#ppt_y"/>
                                          </p:val>
                                        </p:tav>
                                      </p:tavLst>
                                    </p:anim>
                                  </p:childTnLst>
                                </p:cTn>
                              </p:par>
                            </p:childTnLst>
                          </p:cTn>
                        </p:par>
                        <p:par>
                          <p:cTn id="18" fill="hold">
                            <p:stCondLst>
                              <p:cond delay="1750"/>
                            </p:stCondLst>
                            <p:childTnLst>
                              <p:par>
                                <p:cTn id="19" presetID="2" presetClass="entr" presetSubtype="4"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childTnLst>
                          </p:cTn>
                        </p:par>
                        <p:par>
                          <p:cTn id="23" fill="hold">
                            <p:stCondLst>
                              <p:cond delay="2250"/>
                            </p:stCondLst>
                            <p:childTnLst>
                              <p:par>
                                <p:cTn id="24" presetID="2" presetClass="entr" presetSubtype="4"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par>
                          <p:cTn id="28" fill="hold">
                            <p:stCondLst>
                              <p:cond delay="2750"/>
                            </p:stCondLst>
                            <p:childTnLst>
                              <p:par>
                                <p:cTn id="29" presetID="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par>
                          <p:cTn id="33" fill="hold">
                            <p:stCondLst>
                              <p:cond delay="3250"/>
                            </p:stCondLst>
                            <p:childTnLst>
                              <p:par>
                                <p:cTn id="34" presetID="2" presetClass="entr" presetSubtype="4"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1+#ppt_h/2"/>
                                          </p:val>
                                        </p:tav>
                                        <p:tav tm="100000">
                                          <p:val>
                                            <p:strVal val="#ppt_y"/>
                                          </p:val>
                                        </p:tav>
                                      </p:tavLst>
                                    </p:anim>
                                  </p:childTnLst>
                                </p:cTn>
                              </p:par>
                            </p:childTnLst>
                          </p:cTn>
                        </p:par>
                        <p:par>
                          <p:cTn id="38" fill="hold">
                            <p:stCondLst>
                              <p:cond delay="3750"/>
                            </p:stCondLst>
                            <p:childTnLst>
                              <p:par>
                                <p:cTn id="39" presetID="4" presetClass="entr" presetSubtype="16"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box(in)">
                                      <p:cBhvr>
                                        <p:cTn id="41" dur="500"/>
                                        <p:tgtEl>
                                          <p:spTgt spid="19"/>
                                        </p:tgtEl>
                                      </p:cBhvr>
                                    </p:animEffect>
                                  </p:childTnLst>
                                </p:cTn>
                              </p:par>
                            </p:childTnLst>
                          </p:cTn>
                        </p:par>
                        <p:par>
                          <p:cTn id="42" fill="hold">
                            <p:stCondLst>
                              <p:cond delay="4250"/>
                            </p:stCondLst>
                            <p:childTnLst>
                              <p:par>
                                <p:cTn id="43" presetID="2" presetClass="entr" presetSubtype="4"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p:bldP spid="28" grpId="0"/>
      <p:bldP spid="30" grpId="0"/>
      <p:bldP spid="19" grpId="0" animBg="1"/>
      <p:bldP spid="20"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20"/>
          <p:cNvGrpSpPr/>
          <p:nvPr/>
        </p:nvGrpSpPr>
        <p:grpSpPr>
          <a:xfrm>
            <a:off x="9359799" y="-1837868"/>
            <a:ext cx="4147206" cy="3287454"/>
            <a:chOff x="9602635" y="5122757"/>
            <a:chExt cx="4147206" cy="3287454"/>
          </a:xfrm>
        </p:grpSpPr>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449865">
              <a:off x="9602635" y="5122757"/>
              <a:ext cx="4147206" cy="3287454"/>
            </a:xfrm>
            <a:prstGeom prst="rect">
              <a:avLst/>
            </a:prstGeom>
          </p:spPr>
        </p:pic>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6242" y="7045597"/>
              <a:ext cx="1447619" cy="596825"/>
            </a:xfrm>
            <a:prstGeom prst="rect">
              <a:avLst/>
            </a:prstGeom>
          </p:spPr>
        </p:pic>
      </p:grpSp>
      <p:sp>
        <p:nvSpPr>
          <p:cNvPr id="25" name="文本框 6"/>
          <p:cNvSpPr txBox="1"/>
          <p:nvPr/>
        </p:nvSpPr>
        <p:spPr>
          <a:xfrm>
            <a:off x="108332" y="298580"/>
            <a:ext cx="2086816" cy="646331"/>
          </a:xfrm>
          <a:prstGeom prst="rect">
            <a:avLst/>
          </a:prstGeom>
          <a:noFill/>
        </p:spPr>
        <p:txBody>
          <a:bodyPr wrap="square" rtlCol="0">
            <a:spAutoFit/>
          </a:bodyPr>
          <a:lstStyle/>
          <a:p>
            <a:r>
              <a:rPr lang="zh-CN" altLang="en-US" sz="3600" b="1" dirty="0" smtClean="0">
                <a:solidFill>
                  <a:srgbClr val="78B832"/>
                </a:solidFill>
                <a:latin typeface="微软雅黑" panose="020B0503020204020204" pitchFamily="34" charset="-122"/>
                <a:ea typeface="微软雅黑" panose="020B0503020204020204" pitchFamily="34" charset="-122"/>
              </a:rPr>
              <a:t>参</a:t>
            </a:r>
            <a:r>
              <a:rPr lang="zh-CN" altLang="en-US" sz="3600" b="1" dirty="0" smtClean="0">
                <a:solidFill>
                  <a:srgbClr val="01B3D1"/>
                </a:solidFill>
                <a:latin typeface="微软雅黑" panose="020B0503020204020204" pitchFamily="34" charset="-122"/>
                <a:ea typeface="微软雅黑" panose="020B0503020204020204" pitchFamily="34" charset="-122"/>
              </a:rPr>
              <a:t>考</a:t>
            </a:r>
            <a:r>
              <a:rPr lang="zh-CN" altLang="en-US" sz="3600" b="1" dirty="0" smtClean="0">
                <a:solidFill>
                  <a:srgbClr val="FABE00"/>
                </a:solidFill>
                <a:latin typeface="微软雅黑" panose="020B0503020204020204" pitchFamily="34" charset="-122"/>
                <a:ea typeface="微软雅黑" panose="020B0503020204020204" pitchFamily="34" charset="-122"/>
              </a:rPr>
              <a:t>文</a:t>
            </a:r>
            <a:r>
              <a:rPr lang="zh-CN" altLang="en-US" sz="3600" b="1" dirty="0" smtClean="0">
                <a:solidFill>
                  <a:srgbClr val="D32E66"/>
                </a:solidFill>
                <a:latin typeface="微软雅黑" panose="020B0503020204020204" pitchFamily="34" charset="-122"/>
                <a:ea typeface="微软雅黑" panose="020B0503020204020204" pitchFamily="34" charset="-122"/>
              </a:rPr>
              <a:t>献</a:t>
            </a:r>
            <a:endParaRPr lang="zh-CN" altLang="en-US" sz="3600" b="1" dirty="0">
              <a:solidFill>
                <a:srgbClr val="D32E66"/>
              </a:solidFill>
              <a:latin typeface="微软雅黑" panose="020B0503020204020204" pitchFamily="34" charset="-122"/>
              <a:ea typeface="微软雅黑" panose="020B0503020204020204" pitchFamily="34" charset="-122"/>
            </a:endParaRPr>
          </a:p>
        </p:txBody>
      </p:sp>
      <p:sp>
        <p:nvSpPr>
          <p:cNvPr id="1025" name="Rectangle 1"/>
          <p:cNvSpPr>
            <a:spLocks noChangeArrowheads="1"/>
          </p:cNvSpPr>
          <p:nvPr/>
        </p:nvSpPr>
        <p:spPr bwMode="auto">
          <a:xfrm>
            <a:off x="108332" y="1113721"/>
            <a:ext cx="12192000"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马亚琴</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中日研学旅行对比浅析</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[J].</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度假旅游</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,2018(08):127-129.</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333333"/>
                </a:solidFill>
                <a:effectLst/>
                <a:latin typeface="微软雅黑" pitchFamily="34" charset="-122"/>
                <a:ea typeface="微软雅黑" pitchFamily="34" charset="-122"/>
                <a:cs typeface="Arial" pitchFamily="34" charset="0"/>
              </a:rPr>
              <a:t>[2]</a:t>
            </a:r>
            <a:r>
              <a:rPr kumimoji="0" lang="zh-CN" altLang="en-US" sz="1400" b="0" i="0" u="none" strike="noStrike" cap="none" normalizeH="0" baseline="0" dirty="0" smtClean="0">
                <a:ln>
                  <a:noFill/>
                </a:ln>
                <a:solidFill>
                  <a:srgbClr val="333333"/>
                </a:solidFill>
                <a:effectLst/>
                <a:latin typeface="微软雅黑" pitchFamily="34" charset="-122"/>
                <a:ea typeface="微软雅黑" pitchFamily="34" charset="-122"/>
                <a:cs typeface="Arial" pitchFamily="34" charset="0"/>
              </a:rPr>
              <a:t>覃雅兰</a:t>
            </a:r>
            <a:r>
              <a:rPr kumimoji="0" lang="en-US" altLang="zh-CN" sz="1400" b="0" i="0" u="none" strike="noStrike" cap="none" normalizeH="0" baseline="0" dirty="0" smtClean="0">
                <a:ln>
                  <a:noFill/>
                </a:ln>
                <a:solidFill>
                  <a:srgbClr val="333333"/>
                </a:solidFill>
                <a:effectLst/>
                <a:latin typeface="微软雅黑" pitchFamily="34" charset="-122"/>
                <a:ea typeface="微软雅黑" pitchFamily="34" charset="-122"/>
                <a:cs typeface="Arial" pitchFamily="34" charset="0"/>
              </a:rPr>
              <a:t>.</a:t>
            </a:r>
            <a:r>
              <a:rPr kumimoji="0" lang="zh-CN" altLang="en-US" sz="1400" b="0" i="0" u="none" strike="noStrike" cap="none" normalizeH="0" baseline="0" dirty="0" smtClean="0">
                <a:ln>
                  <a:noFill/>
                </a:ln>
                <a:solidFill>
                  <a:srgbClr val="333333"/>
                </a:solidFill>
                <a:effectLst/>
                <a:latin typeface="微软雅黑" pitchFamily="34" charset="-122"/>
                <a:ea typeface="微软雅黑" pitchFamily="34" charset="-122"/>
                <a:cs typeface="Arial" pitchFamily="34" charset="0"/>
              </a:rPr>
              <a:t>聚焦立德树人根本任务推进中小学研学旅行实践</a:t>
            </a:r>
            <a:r>
              <a:rPr kumimoji="0" lang="en-US" altLang="zh-CN" sz="1400" b="0" i="0" u="none" strike="noStrike" cap="none" normalizeH="0" baseline="0" dirty="0" smtClean="0">
                <a:ln>
                  <a:noFill/>
                </a:ln>
                <a:solidFill>
                  <a:srgbClr val="333333"/>
                </a:solidFill>
                <a:effectLst/>
                <a:latin typeface="微软雅黑" pitchFamily="34" charset="-122"/>
                <a:ea typeface="微软雅黑" pitchFamily="34" charset="-122"/>
                <a:cs typeface="Arial" pitchFamily="34" charset="0"/>
              </a:rPr>
              <a:t>[J].</a:t>
            </a:r>
            <a:r>
              <a:rPr kumimoji="0" lang="zh-CN" altLang="en-US" sz="1400" b="0" i="0" u="none" strike="noStrike" cap="none" normalizeH="0" baseline="0" dirty="0" smtClean="0">
                <a:ln>
                  <a:noFill/>
                </a:ln>
                <a:solidFill>
                  <a:srgbClr val="333333"/>
                </a:solidFill>
                <a:effectLst/>
                <a:latin typeface="微软雅黑" pitchFamily="34" charset="-122"/>
                <a:ea typeface="微软雅黑" pitchFamily="34" charset="-122"/>
                <a:cs typeface="Arial" pitchFamily="34" charset="0"/>
              </a:rPr>
              <a:t>现代教育科学</a:t>
            </a:r>
            <a:r>
              <a:rPr kumimoji="0" lang="en-US" altLang="zh-CN" sz="1400" b="0" i="0" u="none" strike="noStrike" cap="none" normalizeH="0" baseline="0" dirty="0" smtClean="0">
                <a:ln>
                  <a:noFill/>
                </a:ln>
                <a:solidFill>
                  <a:srgbClr val="333333"/>
                </a:solidFill>
                <a:effectLst/>
                <a:latin typeface="微软雅黑" pitchFamily="34" charset="-122"/>
                <a:ea typeface="微软雅黑" pitchFamily="34" charset="-122"/>
                <a:cs typeface="Arial" pitchFamily="34" charset="0"/>
              </a:rPr>
              <a:t>,2018(11):141-146.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[3]Vera </a:t>
            </a:r>
            <a:r>
              <a:rPr kumimoji="0" lang="en-US" altLang="zh-CN" sz="1400" b="0" i="0" u="none" strike="noStrike" cap="none" normalizeH="0" baseline="0" dirty="0" err="1" smtClean="0">
                <a:ln>
                  <a:noFill/>
                </a:ln>
                <a:solidFill>
                  <a:schemeClr val="tx1"/>
                </a:solidFill>
                <a:effectLst/>
                <a:latin typeface="微软雅黑" pitchFamily="34" charset="-122"/>
                <a:ea typeface="微软雅黑" pitchFamily="34" charset="-122"/>
                <a:cs typeface="Times New Roman" pitchFamily="18" charset="0"/>
              </a:rPr>
              <a:t>Chizhova,Sergey</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 </a:t>
            </a:r>
            <a:r>
              <a:rPr kumimoji="0" lang="en-US" altLang="zh-CN" sz="1400" b="0" i="0" u="none" strike="noStrike" cap="none" normalizeH="0" baseline="0" dirty="0" err="1" smtClean="0">
                <a:ln>
                  <a:noFill/>
                </a:ln>
                <a:solidFill>
                  <a:schemeClr val="tx1"/>
                </a:solidFill>
                <a:effectLst/>
                <a:latin typeface="微软雅黑" pitchFamily="34" charset="-122"/>
                <a:ea typeface="微软雅黑" pitchFamily="34" charset="-122"/>
                <a:cs typeface="Times New Roman" pitchFamily="18" charset="0"/>
              </a:rPr>
              <a:t>Kirillov,Mikchail</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 </a:t>
            </a:r>
            <a:r>
              <a:rPr kumimoji="0" lang="en-US" altLang="zh-CN" sz="1400" b="0" i="0" u="none" strike="noStrike" cap="none" normalizeH="0" baseline="0" dirty="0" err="1" smtClean="0">
                <a:ln>
                  <a:noFill/>
                </a:ln>
                <a:solidFill>
                  <a:schemeClr val="tx1"/>
                </a:solidFill>
                <a:effectLst/>
                <a:latin typeface="微软雅黑" pitchFamily="34" charset="-122"/>
                <a:ea typeface="微软雅黑" pitchFamily="34" charset="-122"/>
                <a:cs typeface="Times New Roman" pitchFamily="18" charset="0"/>
              </a:rPr>
              <a:t>Slipenchuk</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 Educational Tourism in Protected Natural Areas in South-East of the Baikal Region[J]. </a:t>
            </a:r>
            <a:r>
              <a:rPr kumimoji="0" lang="en-US" altLang="zh-CN" sz="1400" b="0" i="0" u="none" strike="noStrike" cap="none" normalizeH="0" baseline="0" dirty="0" err="1" smtClean="0">
                <a:ln>
                  <a:noFill/>
                </a:ln>
                <a:solidFill>
                  <a:schemeClr val="tx1"/>
                </a:solidFill>
                <a:effectLst/>
                <a:latin typeface="微软雅黑" pitchFamily="34" charset="-122"/>
                <a:ea typeface="微软雅黑" pitchFamily="34" charset="-122"/>
                <a:cs typeface="Times New Roman" pitchFamily="18" charset="0"/>
              </a:rPr>
              <a:t>Quaestiones</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 Geographicae,2016,35(1).</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[4]</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邱珊珊</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从卢梭的自然教育理念看研学旅行的育人价值</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[J].</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黑龙江教育学院学报</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,2018,37(02):83-86.</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[5]</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韩德琼</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浅析在研学旅行中培养学生心智</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[J].</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中小企业管理与科技</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上旬刊</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),2018(11):99-100.</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[6]</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钱澜</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小学研学旅行课程目标建构的再思考</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以太仓市实验小学实践探索为例</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[J].</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江苏教育研究</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,2018(32):31-34.</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[7]</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军</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近五年来国内研学旅行研究述评</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[J].</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北京教育学院学报</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,2017,31(06):13-19.</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[8]</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康传凯</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许杨</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研学旅行</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儿童良好品性塑造的新取径</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[J].</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学周刊</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,2018(08):189-190.</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[9]</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饶宁</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浅谈研学旅行活动的价值与功能</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[J].</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教育科学论坛</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,2018(14):23-25.</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[10]</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张义民</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日本小学修学旅行的目的、特点及其启示</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[J].</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教学与管理</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,2018(17):57-58.</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[11]</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陆庆祥</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程迟</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研学旅行的理论基础与实施策略研究</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[J].</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湖北理工学院学报</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人文社会科学版</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),2017,34(02):22-26. </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[12]</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刘黎明</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陶业曦</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亚里士多德教学思想的特色及其影响</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[J].</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教师发展研究</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,2018,2(03):103-110. </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[13]</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莫冬秀</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卢梭自然教育思想及其对现代教育的启示</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[J].</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课程教育研究</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,2018(24):225-227. </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[14]</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向月</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论夸美纽斯与卢梭的“自然主义教育思想”的异同</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[J].</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基础教育研究</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,2010(15):9-11+14. </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[15]</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杨培梅</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陶行知生活教育理论对幼儿教育的启示</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[J].</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学周刊</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,2018(25):184-185.</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[16]</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潘惠梅</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刘咏梅</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我国研学旅行研究热点与趋势分析</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基于中国知网数据的共词可视化分析</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[J].</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中学地理教学参考</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,2018(19):16-19.</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[17]</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梁烜</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中小学研学旅行的现状分析与有效实施策略</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[J].</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中国教师</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,2017(09):25-28. </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[18].</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建立多元化研学旅行课程体系</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[J].</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中小学信息技术教育</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,2018(10):20-22. </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[19]</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方凌雁</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略论研学旅行课程化进程的现实意义和实践路径</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[J].</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教学月刊小学版</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综合</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),2018(10):3-6.</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[20]</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杨艳利</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 </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研学旅行</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撬动素质教育的杠杆</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访上海师范大学旅游学系系主任朱立新教授</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[J]. </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中国德育</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,2014(17):21-24. </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[21]</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贺慧</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吉萍</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项目驱动研学旅行的内涵及策略</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[J].</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教育科学论坛</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,2018(14):18-22.</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[22]</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杜炜玮</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 </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基于多元智能理论的初中综合实践活动课程开发与实施</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[D].</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山东师范大学</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,2016.</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[23]</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钟启泉</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综合实践活动课程的设计与实施</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[J].</a:t>
            </a:r>
            <a:r>
              <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教育发展研究</a:t>
            </a:r>
            <a:r>
              <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,2007(03):43-47.</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spTree>
    <p:extLst>
      <p:ext uri="{BB962C8B-B14F-4D97-AF65-F5344CB8AC3E}">
        <p14:creationId xmlns:p14="http://schemas.microsoft.com/office/powerpoint/2010/main" val="394379994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21053" y="276460"/>
            <a:ext cx="2086816" cy="646331"/>
          </a:xfrm>
          <a:prstGeom prst="rect">
            <a:avLst/>
          </a:prstGeom>
          <a:noFill/>
        </p:spPr>
        <p:txBody>
          <a:bodyPr wrap="square" rtlCol="0">
            <a:spAutoFit/>
          </a:bodyPr>
          <a:lstStyle/>
          <a:p>
            <a:r>
              <a:rPr lang="zh-CN" altLang="en-US" sz="3600" b="1" dirty="0" smtClean="0">
                <a:solidFill>
                  <a:srgbClr val="78B832"/>
                </a:solidFill>
                <a:latin typeface="微软雅黑" panose="020B0503020204020204" pitchFamily="34" charset="-122"/>
                <a:ea typeface="微软雅黑" panose="020B0503020204020204" pitchFamily="34" charset="-122"/>
              </a:rPr>
              <a:t>研</a:t>
            </a:r>
            <a:r>
              <a:rPr lang="zh-CN" altLang="en-US" sz="3600" b="1" dirty="0" smtClean="0">
                <a:solidFill>
                  <a:srgbClr val="01B3D1"/>
                </a:solidFill>
                <a:latin typeface="微软雅黑" panose="020B0503020204020204" pitchFamily="34" charset="-122"/>
                <a:ea typeface="微软雅黑" panose="020B0503020204020204" pitchFamily="34" charset="-122"/>
              </a:rPr>
              <a:t>学</a:t>
            </a:r>
            <a:r>
              <a:rPr lang="zh-CN" altLang="en-US" sz="3600" b="1" dirty="0" smtClean="0">
                <a:solidFill>
                  <a:srgbClr val="FABE00"/>
                </a:solidFill>
                <a:latin typeface="微软雅黑" panose="020B0503020204020204" pitchFamily="34" charset="-122"/>
                <a:ea typeface="微软雅黑" panose="020B0503020204020204" pitchFamily="34" charset="-122"/>
              </a:rPr>
              <a:t>乐</a:t>
            </a:r>
            <a:r>
              <a:rPr lang="zh-CN" altLang="en-US" sz="3600" b="1" dirty="0" smtClean="0">
                <a:solidFill>
                  <a:srgbClr val="D32E66"/>
                </a:solidFill>
                <a:latin typeface="微软雅黑" panose="020B0503020204020204" pitchFamily="34" charset="-122"/>
                <a:ea typeface="微软雅黑" panose="020B0503020204020204" pitchFamily="34" charset="-122"/>
              </a:rPr>
              <a:t>园</a:t>
            </a:r>
            <a:endParaRPr lang="zh-CN" altLang="en-US" sz="3600" b="1" dirty="0">
              <a:solidFill>
                <a:srgbClr val="D32E66"/>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4375301" y="467957"/>
            <a:ext cx="2983415" cy="2326810"/>
            <a:chOff x="487544" y="2151581"/>
            <a:chExt cx="3629565" cy="2824015"/>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544" y="2151581"/>
              <a:ext cx="3629565" cy="28240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文本框 1"/>
            <p:cNvSpPr txBox="1"/>
            <p:nvPr/>
          </p:nvSpPr>
          <p:spPr>
            <a:xfrm>
              <a:off x="1477661" y="3270249"/>
              <a:ext cx="1559128" cy="784442"/>
            </a:xfrm>
            <a:prstGeom prst="rect">
              <a:avLst/>
            </a:prstGeom>
            <a:noFill/>
          </p:spPr>
          <p:txBody>
            <a:bodyPr wrap="square" rtlCol="0">
              <a:spAutoFit/>
            </a:bodyPr>
            <a:lstStyle/>
            <a:p>
              <a:pPr algn="dist"/>
              <a:r>
                <a:rPr lang="zh-CN" altLang="en-US" sz="3600" b="1" dirty="0">
                  <a:solidFill>
                    <a:schemeClr val="bg1"/>
                  </a:solidFill>
                  <a:latin typeface="微软雅黑" panose="020B0503020204020204" pitchFamily="34" charset="-122"/>
                  <a:ea typeface="微软雅黑" panose="020B0503020204020204" pitchFamily="34" charset="-122"/>
                </a:rPr>
                <a:t>目录</a:t>
              </a:r>
            </a:p>
          </p:txBody>
        </p:sp>
      </p:grpSp>
      <p:sp>
        <p:nvSpPr>
          <p:cNvPr id="15" name="文本框 14"/>
          <p:cNvSpPr txBox="1"/>
          <p:nvPr/>
        </p:nvSpPr>
        <p:spPr>
          <a:xfrm>
            <a:off x="7307156" y="3679848"/>
            <a:ext cx="2208707" cy="461665"/>
          </a:xfrm>
          <a:prstGeom prst="rect">
            <a:avLst/>
          </a:prstGeom>
          <a:noFill/>
        </p:spPr>
        <p:txBody>
          <a:bodyPr wrap="square" rtlCol="0">
            <a:spAutoFit/>
          </a:bodyPr>
          <a:lstStyle/>
          <a:p>
            <a:pPr marL="457200" indent="-457200">
              <a:buFont typeface="+mj-ea"/>
              <a:buAutoNum type="circleNumDbPlain" startAt="3"/>
            </a:pPr>
            <a:r>
              <a:rPr lang="zh-CN" altLang="en-US" sz="2400" b="1" spc="600" dirty="0" smtClean="0">
                <a:solidFill>
                  <a:schemeClr val="bg1"/>
                </a:solidFill>
                <a:latin typeface="微软雅黑" panose="020B0503020204020204" pitchFamily="34" charset="-122"/>
                <a:ea typeface="微软雅黑" panose="020B0503020204020204" pitchFamily="34" charset="-122"/>
              </a:rPr>
              <a:t>项目进展</a:t>
            </a:r>
            <a:endParaRPr lang="zh-CN" altLang="en-US" sz="2400" b="1" spc="600" dirty="0">
              <a:solidFill>
                <a:schemeClr val="bg1"/>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1280312" y="3573846"/>
            <a:ext cx="3759200" cy="728365"/>
            <a:chOff x="1343812" y="3670588"/>
            <a:chExt cx="3759200" cy="728365"/>
          </a:xfrm>
        </p:grpSpPr>
        <p:sp>
          <p:nvSpPr>
            <p:cNvPr id="5" name="圆角矩形 4"/>
            <p:cNvSpPr/>
            <p:nvPr/>
          </p:nvSpPr>
          <p:spPr>
            <a:xfrm>
              <a:off x="1343812" y="3670588"/>
              <a:ext cx="3759200" cy="728365"/>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文本框 2"/>
            <p:cNvSpPr txBox="1"/>
            <p:nvPr/>
          </p:nvSpPr>
          <p:spPr>
            <a:xfrm>
              <a:off x="2474550" y="3803937"/>
              <a:ext cx="2267668" cy="461665"/>
            </a:xfrm>
            <a:prstGeom prst="rect">
              <a:avLst/>
            </a:prstGeom>
            <a:noFill/>
          </p:spPr>
          <p:txBody>
            <a:bodyPr wrap="square" rtlCol="0">
              <a:spAutoFit/>
            </a:bodyPr>
            <a:lstStyle/>
            <a:p>
              <a:r>
                <a:rPr lang="zh-CN" altLang="en-US" sz="2400" b="1" spc="600" dirty="0" smtClean="0">
                  <a:solidFill>
                    <a:schemeClr val="bg1"/>
                  </a:solidFill>
                  <a:latin typeface="微软雅黑" panose="020B0503020204020204" pitchFamily="34" charset="-122"/>
                  <a:ea typeface="微软雅黑" panose="020B0503020204020204" pitchFamily="34" charset="-122"/>
                </a:rPr>
                <a:t>项目介绍</a:t>
              </a:r>
              <a:endParaRPr lang="zh-CN" altLang="en-US" sz="2400" b="1" spc="600" dirty="0">
                <a:solidFill>
                  <a:schemeClr val="bg1"/>
                </a:solidFill>
                <a:latin typeface="微软雅黑" panose="020B0503020204020204" pitchFamily="34" charset="-122"/>
                <a:ea typeface="微软雅黑" panose="020B0503020204020204" pitchFamily="34" charset="-122"/>
              </a:endParaRPr>
            </a:p>
          </p:txBody>
        </p:sp>
        <p:sp>
          <p:nvSpPr>
            <p:cNvPr id="27" name="椭圆 26"/>
            <p:cNvSpPr/>
            <p:nvPr/>
          </p:nvSpPr>
          <p:spPr>
            <a:xfrm>
              <a:off x="1687503" y="3776590"/>
              <a:ext cx="516358" cy="516358"/>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文本框 27"/>
            <p:cNvSpPr txBox="1"/>
            <p:nvPr/>
          </p:nvSpPr>
          <p:spPr>
            <a:xfrm>
              <a:off x="1771650" y="3848100"/>
              <a:ext cx="330200" cy="400110"/>
            </a:xfrm>
            <a:prstGeom prst="rect">
              <a:avLst/>
            </a:prstGeom>
            <a:noFill/>
          </p:spPr>
          <p:txBody>
            <a:bodyPr wrap="square" rtlCol="0">
              <a:spAutoFit/>
            </a:bodyPr>
            <a:lstStyle/>
            <a:p>
              <a:r>
                <a:rPr lang="en-US" altLang="zh-CN" sz="2000" b="1" dirty="0" smtClean="0">
                  <a:solidFill>
                    <a:srgbClr val="9840A3"/>
                  </a:solidFill>
                  <a:latin typeface="微软雅黑" panose="020B0503020204020204" pitchFamily="34" charset="-122"/>
                  <a:ea typeface="微软雅黑" panose="020B0503020204020204" pitchFamily="34" charset="-122"/>
                </a:rPr>
                <a:t>1</a:t>
              </a:r>
              <a:endParaRPr lang="zh-CN" altLang="en-US" sz="2000" b="1" dirty="0">
                <a:solidFill>
                  <a:srgbClr val="9840A3"/>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6765778" y="3546497"/>
            <a:ext cx="3759200" cy="728365"/>
            <a:chOff x="1343812" y="3670588"/>
            <a:chExt cx="3759200" cy="728365"/>
          </a:xfrm>
        </p:grpSpPr>
        <p:sp>
          <p:nvSpPr>
            <p:cNvPr id="31" name="圆角矩形 30"/>
            <p:cNvSpPr/>
            <p:nvPr/>
          </p:nvSpPr>
          <p:spPr>
            <a:xfrm>
              <a:off x="1343812" y="3670588"/>
              <a:ext cx="3759200" cy="728365"/>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2" name="文本框 31"/>
            <p:cNvSpPr txBox="1"/>
            <p:nvPr/>
          </p:nvSpPr>
          <p:spPr>
            <a:xfrm>
              <a:off x="2474550" y="3803937"/>
              <a:ext cx="2267668" cy="461665"/>
            </a:xfrm>
            <a:prstGeom prst="rect">
              <a:avLst/>
            </a:prstGeom>
            <a:noFill/>
          </p:spPr>
          <p:txBody>
            <a:bodyPr wrap="square" rtlCol="0">
              <a:spAutoFit/>
            </a:bodyPr>
            <a:lstStyle/>
            <a:p>
              <a:r>
                <a:rPr lang="zh-CN" altLang="en-US" sz="2400" b="1" spc="600" dirty="0" smtClean="0">
                  <a:solidFill>
                    <a:schemeClr val="bg1"/>
                  </a:solidFill>
                  <a:latin typeface="微软雅黑" panose="020B0503020204020204" pitchFamily="34" charset="-122"/>
                  <a:ea typeface="微软雅黑" panose="020B0503020204020204" pitchFamily="34" charset="-122"/>
                </a:rPr>
                <a:t>项目进展</a:t>
              </a:r>
              <a:endParaRPr lang="zh-CN" altLang="en-US" sz="2400" b="1" spc="600" dirty="0">
                <a:solidFill>
                  <a:schemeClr val="bg1"/>
                </a:solidFill>
                <a:latin typeface="微软雅黑" panose="020B0503020204020204" pitchFamily="34" charset="-122"/>
                <a:ea typeface="微软雅黑" panose="020B0503020204020204" pitchFamily="34" charset="-122"/>
              </a:endParaRPr>
            </a:p>
          </p:txBody>
        </p:sp>
        <p:sp>
          <p:nvSpPr>
            <p:cNvPr id="33" name="椭圆 32"/>
            <p:cNvSpPr/>
            <p:nvPr/>
          </p:nvSpPr>
          <p:spPr>
            <a:xfrm>
              <a:off x="1687503" y="3776590"/>
              <a:ext cx="516358" cy="516358"/>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 name="文本框 33"/>
            <p:cNvSpPr txBox="1"/>
            <p:nvPr/>
          </p:nvSpPr>
          <p:spPr>
            <a:xfrm>
              <a:off x="1771650" y="3848100"/>
              <a:ext cx="330200" cy="400110"/>
            </a:xfrm>
            <a:prstGeom prst="rect">
              <a:avLst/>
            </a:prstGeom>
            <a:noFill/>
          </p:spPr>
          <p:txBody>
            <a:bodyPr wrap="square" rtlCol="0">
              <a:spAutoFit/>
            </a:bodyPr>
            <a:lstStyle/>
            <a:p>
              <a:r>
                <a:rPr lang="en-US" altLang="zh-CN" sz="2000" b="1" dirty="0" smtClean="0">
                  <a:solidFill>
                    <a:srgbClr val="9840A3"/>
                  </a:solidFill>
                  <a:latin typeface="微软雅黑" panose="020B0503020204020204" pitchFamily="34" charset="-122"/>
                  <a:ea typeface="微软雅黑" panose="020B0503020204020204" pitchFamily="34" charset="-122"/>
                </a:rPr>
                <a:t>2</a:t>
              </a:r>
              <a:endParaRPr lang="zh-CN" altLang="en-US" sz="2000" b="1" dirty="0">
                <a:solidFill>
                  <a:srgbClr val="9840A3"/>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1280312" y="4911866"/>
            <a:ext cx="3759200" cy="728365"/>
            <a:chOff x="1343812" y="3670588"/>
            <a:chExt cx="3759200" cy="728365"/>
          </a:xfrm>
        </p:grpSpPr>
        <p:sp>
          <p:nvSpPr>
            <p:cNvPr id="36" name="圆角矩形 35"/>
            <p:cNvSpPr/>
            <p:nvPr/>
          </p:nvSpPr>
          <p:spPr>
            <a:xfrm>
              <a:off x="1343812" y="3670588"/>
              <a:ext cx="3759200" cy="728365"/>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7" name="文本框 36"/>
            <p:cNvSpPr txBox="1"/>
            <p:nvPr/>
          </p:nvSpPr>
          <p:spPr>
            <a:xfrm>
              <a:off x="2474550" y="3803937"/>
              <a:ext cx="2267668" cy="461665"/>
            </a:xfrm>
            <a:prstGeom prst="rect">
              <a:avLst/>
            </a:prstGeom>
            <a:noFill/>
          </p:spPr>
          <p:txBody>
            <a:bodyPr wrap="square" rtlCol="0">
              <a:spAutoFit/>
            </a:bodyPr>
            <a:lstStyle/>
            <a:p>
              <a:r>
                <a:rPr lang="zh-CN" altLang="en-US" sz="2400" b="1" spc="600" dirty="0" smtClean="0">
                  <a:solidFill>
                    <a:schemeClr val="bg1"/>
                  </a:solidFill>
                  <a:latin typeface="微软雅黑" panose="020B0503020204020204" pitchFamily="34" charset="-122"/>
                  <a:ea typeface="微软雅黑" panose="020B0503020204020204" pitchFamily="34" charset="-122"/>
                </a:rPr>
                <a:t>存在问题</a:t>
              </a:r>
              <a:endParaRPr lang="zh-CN" altLang="en-US" sz="2400" b="1" spc="600" dirty="0">
                <a:solidFill>
                  <a:schemeClr val="bg1"/>
                </a:solidFill>
                <a:latin typeface="微软雅黑" panose="020B0503020204020204" pitchFamily="34" charset="-122"/>
                <a:ea typeface="微软雅黑" panose="020B0503020204020204" pitchFamily="34" charset="-122"/>
              </a:endParaRPr>
            </a:p>
          </p:txBody>
        </p:sp>
        <p:sp>
          <p:nvSpPr>
            <p:cNvPr id="38" name="椭圆 37"/>
            <p:cNvSpPr/>
            <p:nvPr/>
          </p:nvSpPr>
          <p:spPr>
            <a:xfrm>
              <a:off x="1687503" y="3776590"/>
              <a:ext cx="516358" cy="516358"/>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9" name="文本框 38"/>
            <p:cNvSpPr txBox="1"/>
            <p:nvPr/>
          </p:nvSpPr>
          <p:spPr>
            <a:xfrm>
              <a:off x="1771650" y="3848100"/>
              <a:ext cx="330200" cy="400110"/>
            </a:xfrm>
            <a:prstGeom prst="rect">
              <a:avLst/>
            </a:prstGeom>
            <a:noFill/>
          </p:spPr>
          <p:txBody>
            <a:bodyPr wrap="square" rtlCol="0">
              <a:spAutoFit/>
            </a:bodyPr>
            <a:lstStyle/>
            <a:p>
              <a:r>
                <a:rPr lang="en-US" altLang="zh-CN" sz="2000" b="1" dirty="0">
                  <a:solidFill>
                    <a:srgbClr val="9840A3"/>
                  </a:solidFill>
                  <a:latin typeface="微软雅黑" panose="020B0503020204020204" pitchFamily="34" charset="-122"/>
                  <a:ea typeface="微软雅黑" panose="020B0503020204020204" pitchFamily="34" charset="-122"/>
                </a:rPr>
                <a:t>3</a:t>
              </a:r>
              <a:endParaRPr lang="zh-CN" altLang="en-US" sz="2000" b="1" dirty="0">
                <a:solidFill>
                  <a:srgbClr val="9840A3"/>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6765778" y="4897903"/>
            <a:ext cx="3759200" cy="728365"/>
            <a:chOff x="1343812" y="3670588"/>
            <a:chExt cx="3759200" cy="728365"/>
          </a:xfrm>
        </p:grpSpPr>
        <p:sp>
          <p:nvSpPr>
            <p:cNvPr id="41" name="圆角矩形 40"/>
            <p:cNvSpPr/>
            <p:nvPr/>
          </p:nvSpPr>
          <p:spPr>
            <a:xfrm>
              <a:off x="1343812" y="3670588"/>
              <a:ext cx="3759200" cy="728365"/>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2" name="文本框 41"/>
            <p:cNvSpPr txBox="1"/>
            <p:nvPr/>
          </p:nvSpPr>
          <p:spPr>
            <a:xfrm>
              <a:off x="2474550" y="3803937"/>
              <a:ext cx="2267668" cy="461665"/>
            </a:xfrm>
            <a:prstGeom prst="rect">
              <a:avLst/>
            </a:prstGeom>
            <a:noFill/>
          </p:spPr>
          <p:txBody>
            <a:bodyPr wrap="square" rtlCol="0">
              <a:spAutoFit/>
            </a:bodyPr>
            <a:lstStyle/>
            <a:p>
              <a:r>
                <a:rPr lang="zh-CN" altLang="en-US" sz="2400" b="1" spc="600" dirty="0" smtClean="0">
                  <a:solidFill>
                    <a:schemeClr val="bg1"/>
                  </a:solidFill>
                  <a:latin typeface="微软雅黑" panose="020B0503020204020204" pitchFamily="34" charset="-122"/>
                  <a:ea typeface="微软雅黑" panose="020B0503020204020204" pitchFamily="34" charset="-122"/>
                </a:rPr>
                <a:t>后续计划</a:t>
              </a:r>
              <a:endParaRPr lang="zh-CN" altLang="en-US" sz="2400" b="1" spc="600" dirty="0">
                <a:solidFill>
                  <a:schemeClr val="bg1"/>
                </a:solidFill>
                <a:latin typeface="微软雅黑" panose="020B0503020204020204" pitchFamily="34" charset="-122"/>
                <a:ea typeface="微软雅黑" panose="020B0503020204020204" pitchFamily="34" charset="-122"/>
              </a:endParaRPr>
            </a:p>
          </p:txBody>
        </p:sp>
        <p:sp>
          <p:nvSpPr>
            <p:cNvPr id="43" name="椭圆 42"/>
            <p:cNvSpPr/>
            <p:nvPr/>
          </p:nvSpPr>
          <p:spPr>
            <a:xfrm>
              <a:off x="1687503" y="3776590"/>
              <a:ext cx="516358" cy="516358"/>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4" name="文本框 43"/>
            <p:cNvSpPr txBox="1"/>
            <p:nvPr/>
          </p:nvSpPr>
          <p:spPr>
            <a:xfrm>
              <a:off x="1771650" y="3848100"/>
              <a:ext cx="330200" cy="400110"/>
            </a:xfrm>
            <a:prstGeom prst="rect">
              <a:avLst/>
            </a:prstGeom>
            <a:noFill/>
          </p:spPr>
          <p:txBody>
            <a:bodyPr wrap="square" rtlCol="0">
              <a:spAutoFit/>
            </a:bodyPr>
            <a:lstStyle/>
            <a:p>
              <a:r>
                <a:rPr lang="en-US" altLang="zh-CN" sz="2000" b="1" dirty="0">
                  <a:solidFill>
                    <a:srgbClr val="9840A3"/>
                  </a:solidFill>
                  <a:latin typeface="微软雅黑" panose="020B0503020204020204" pitchFamily="34" charset="-122"/>
                  <a:ea typeface="微软雅黑" panose="020B0503020204020204" pitchFamily="34" charset="-122"/>
                </a:rPr>
                <a:t>4</a:t>
              </a:r>
              <a:endParaRPr lang="zh-CN" altLang="en-US" sz="2000" b="1" dirty="0">
                <a:solidFill>
                  <a:srgbClr val="9840A3"/>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42839922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21053" y="276460"/>
            <a:ext cx="2130824" cy="646331"/>
          </a:xfrm>
          <a:prstGeom prst="rect">
            <a:avLst/>
          </a:prstGeom>
          <a:noFill/>
        </p:spPr>
        <p:txBody>
          <a:bodyPr wrap="square" rtlCol="0">
            <a:spAutoFit/>
          </a:bodyPr>
          <a:lstStyle/>
          <a:p>
            <a:r>
              <a:rPr lang="zh-CN" altLang="en-US" sz="3600" b="1" dirty="0">
                <a:solidFill>
                  <a:srgbClr val="78B832"/>
                </a:solidFill>
                <a:latin typeface="微软雅黑" panose="020B0503020204020204" pitchFamily="34" charset="-122"/>
                <a:ea typeface="微软雅黑" panose="020B0503020204020204" pitchFamily="34" charset="-122"/>
              </a:rPr>
              <a:t>项</a:t>
            </a:r>
            <a:r>
              <a:rPr lang="zh-CN" altLang="en-US" sz="3600" b="1" dirty="0">
                <a:solidFill>
                  <a:srgbClr val="01B3D1"/>
                </a:solidFill>
                <a:latin typeface="微软雅黑" panose="020B0503020204020204" pitchFamily="34" charset="-122"/>
                <a:ea typeface="微软雅黑" panose="020B0503020204020204" pitchFamily="34" charset="-122"/>
              </a:rPr>
              <a:t>目</a:t>
            </a:r>
            <a:r>
              <a:rPr lang="zh-CN" altLang="en-US" sz="3600" b="1" dirty="0" smtClean="0">
                <a:solidFill>
                  <a:srgbClr val="FABE00"/>
                </a:solidFill>
                <a:latin typeface="微软雅黑" panose="020B0503020204020204" pitchFamily="34" charset="-122"/>
                <a:ea typeface="微软雅黑" panose="020B0503020204020204" pitchFamily="34" charset="-122"/>
              </a:rPr>
              <a:t>介</a:t>
            </a:r>
            <a:r>
              <a:rPr lang="zh-CN" altLang="en-US" sz="3600" b="1" dirty="0" smtClean="0">
                <a:solidFill>
                  <a:srgbClr val="D32E66"/>
                </a:solidFill>
                <a:latin typeface="微软雅黑" panose="020B0503020204020204" pitchFamily="34" charset="-122"/>
                <a:ea typeface="微软雅黑" panose="020B0503020204020204" pitchFamily="34" charset="-122"/>
              </a:rPr>
              <a:t>绍</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5144" y="2354902"/>
            <a:ext cx="2551264" cy="1977947"/>
          </a:xfrm>
          <a:prstGeom prst="rect">
            <a:avLst/>
          </a:prstGeom>
        </p:spPr>
      </p:pic>
      <p:grpSp>
        <p:nvGrpSpPr>
          <p:cNvPr id="25" name="组合 24"/>
          <p:cNvGrpSpPr/>
          <p:nvPr/>
        </p:nvGrpSpPr>
        <p:grpSpPr>
          <a:xfrm>
            <a:off x="1289823" y="2921782"/>
            <a:ext cx="7896332" cy="3502629"/>
            <a:chOff x="1289872" y="3456532"/>
            <a:chExt cx="7896332" cy="3502629"/>
          </a:xfrm>
        </p:grpSpPr>
        <p:sp>
          <p:nvSpPr>
            <p:cNvPr id="6" name="矩形 5"/>
            <p:cNvSpPr/>
            <p:nvPr/>
          </p:nvSpPr>
          <p:spPr>
            <a:xfrm>
              <a:off x="1289872" y="4096839"/>
              <a:ext cx="7896332" cy="2862322"/>
            </a:xfrm>
            <a:prstGeom prst="rect">
              <a:avLst/>
            </a:prstGeom>
          </p:spPr>
          <p:txBody>
            <a:bodyPr wrap="square">
              <a:spAutoFit/>
            </a:bodyPr>
            <a:lstStyle/>
            <a:p>
              <a:pPr>
                <a:lnSpc>
                  <a:spcPct val="150000"/>
                </a:lnSpc>
              </a:pPr>
              <a:r>
                <a:rPr lang="zh-CN" altLang="zh-CN" sz="2000" dirty="0" smtClean="0">
                  <a:latin typeface="微软雅黑" pitchFamily="34" charset="-122"/>
                  <a:ea typeface="微软雅黑" pitchFamily="34" charset="-122"/>
                </a:rPr>
                <a:t>本项目旨在</a:t>
              </a:r>
              <a:r>
                <a:rPr lang="zh-CN" altLang="en-US" sz="2000" dirty="0" smtClean="0">
                  <a:latin typeface="微软雅黑" pitchFamily="34" charset="-122"/>
                  <a:ea typeface="微软雅黑" pitchFamily="34" charset="-122"/>
                </a:rPr>
                <a:t>搭建</a:t>
              </a:r>
              <a:r>
                <a:rPr lang="zh-CN" altLang="zh-CN" sz="2000" dirty="0" smtClean="0">
                  <a:latin typeface="微软雅黑" pitchFamily="34" charset="-122"/>
                  <a:ea typeface="微软雅黑" pitchFamily="34" charset="-122"/>
                </a:rPr>
                <a:t>一个研学旅行课程体系</a:t>
              </a:r>
              <a:r>
                <a:rPr lang="zh-CN" altLang="en-US" sz="2000" dirty="0" smtClean="0">
                  <a:latin typeface="微软雅黑" pitchFamily="34" charset="-122"/>
                  <a:ea typeface="微软雅黑" pitchFamily="34" charset="-122"/>
                </a:rPr>
                <a:t>的框架</a:t>
              </a:r>
              <a:r>
                <a:rPr lang="zh-CN" altLang="zh-CN" sz="2000" dirty="0" smtClean="0">
                  <a:latin typeface="微软雅黑" pitchFamily="34" charset="-122"/>
                  <a:ea typeface="微软雅黑" pitchFamily="34" charset="-122"/>
                </a:rPr>
                <a:t>，设计出一些研学旅行课程具体案例，从而改进中小学现有研学旅行模式。并依据课程设计思想设计开发一个基于深度探究式学习的研学旅行综合管理平台，使学生根据课程引导完成从选题到实践的自主探究过程并实时记录交流，教师在研学过程中实时跟进，并通过平台进行学生观察记录和过程性评价。</a:t>
              </a:r>
              <a:endParaRPr lang="en-US" altLang="zh-CN" sz="2000" dirty="0" smtClean="0">
                <a:solidFill>
                  <a:schemeClr val="bg2">
                    <a:lumMod val="25000"/>
                  </a:schemeClr>
                </a:solidFill>
                <a:latin typeface="微软雅黑" pitchFamily="34" charset="-122"/>
                <a:ea typeface="微软雅黑" pitchFamily="34" charset="-122"/>
              </a:endParaRPr>
            </a:p>
          </p:txBody>
        </p:sp>
        <p:sp>
          <p:nvSpPr>
            <p:cNvPr id="17" name="圆角矩形 16"/>
            <p:cNvSpPr/>
            <p:nvPr/>
          </p:nvSpPr>
          <p:spPr>
            <a:xfrm>
              <a:off x="1322145" y="3459125"/>
              <a:ext cx="1750508" cy="468041"/>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文本框 17"/>
            <p:cNvSpPr txBox="1"/>
            <p:nvPr/>
          </p:nvSpPr>
          <p:spPr>
            <a:xfrm>
              <a:off x="1520689" y="3456532"/>
              <a:ext cx="1481819"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项目简介</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1306007" y="1404128"/>
            <a:ext cx="7936467" cy="1037823"/>
            <a:chOff x="1322144" y="1813883"/>
            <a:chExt cx="7936467" cy="1037823"/>
          </a:xfrm>
        </p:grpSpPr>
        <p:sp>
          <p:nvSpPr>
            <p:cNvPr id="15" name="圆角矩形 14"/>
            <p:cNvSpPr/>
            <p:nvPr/>
          </p:nvSpPr>
          <p:spPr>
            <a:xfrm>
              <a:off x="1322145" y="1813883"/>
              <a:ext cx="1750508" cy="468041"/>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nvSpPr>
          <p:spPr>
            <a:xfrm>
              <a:off x="1493642" y="1818341"/>
              <a:ext cx="1407514"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项目名称</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1322144" y="2451596"/>
              <a:ext cx="7936467" cy="400110"/>
            </a:xfrm>
            <a:prstGeom prst="rect">
              <a:avLst/>
            </a:prstGeom>
          </p:spPr>
          <p:txBody>
            <a:bodyPr wrap="square">
              <a:spAutoFit/>
            </a:bodyPr>
            <a:lstStyle/>
            <a:p>
              <a:r>
                <a:rPr lang="zh-CN" altLang="en-US" sz="2000" b="1" dirty="0">
                  <a:solidFill>
                    <a:schemeClr val="bg2">
                      <a:lumMod val="25000"/>
                    </a:schemeClr>
                  </a:solidFill>
                  <a:latin typeface="微软雅黑" panose="020B0503020204020204" pitchFamily="34" charset="-122"/>
                  <a:ea typeface="微软雅黑" panose="020B0503020204020204" pitchFamily="34" charset="-122"/>
                </a:rPr>
                <a:t>中小学深度探究式研学旅行课程设计与实施综合管理平台的开发研究</a:t>
              </a:r>
              <a:endParaRPr lang="zh-CN" altLang="en-US" sz="2000" dirty="0">
                <a:solidFill>
                  <a:schemeClr val="bg2">
                    <a:lumMod val="25000"/>
                  </a:schemeClr>
                </a:solidFill>
              </a:endParaRPr>
            </a:p>
          </p:txBody>
        </p:sp>
      </p:grpSp>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449865">
            <a:off x="9621685" y="4941185"/>
            <a:ext cx="4147206" cy="3287454"/>
          </a:xfrm>
          <a:prstGeom prst="rect">
            <a:avLst/>
          </a:prstGeom>
        </p:spPr>
      </p:pic>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9990" y="6140487"/>
            <a:ext cx="1447619" cy="596825"/>
          </a:xfrm>
          <a:prstGeom prst="rect">
            <a:avLst/>
          </a:prstGeom>
        </p:spPr>
      </p:pic>
    </p:spTree>
    <p:extLst>
      <p:ext uri="{BB962C8B-B14F-4D97-AF65-F5344CB8AC3E}">
        <p14:creationId xmlns:p14="http://schemas.microsoft.com/office/powerpoint/2010/main" val="99861519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3.125E-6 3.7037E-6 L 0.36914 -0.31713 " pathEditMode="relative" rAng="0" ptsTypes="AA">
                                      <p:cBhvr>
                                        <p:cTn id="6" dur="2000" fill="hold"/>
                                        <p:tgtEl>
                                          <p:spTgt spid="3"/>
                                        </p:tgtEl>
                                        <p:attrNameLst>
                                          <p:attrName>ppt_x</p:attrName>
                                          <p:attrName>ppt_y</p:attrName>
                                        </p:attrNameLst>
                                      </p:cBhvr>
                                      <p:rCtr x="18451" y="-15856"/>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1000"/>
                                        <p:tgtEl>
                                          <p:spTgt spid="25"/>
                                        </p:tgtEl>
                                      </p:cBhvr>
                                    </p:animEffect>
                                    <p:anim calcmode="lin" valueType="num">
                                      <p:cBhvr>
                                        <p:cTn id="19" dur="1000" fill="hold"/>
                                        <p:tgtEl>
                                          <p:spTgt spid="25"/>
                                        </p:tgtEl>
                                        <p:attrNameLst>
                                          <p:attrName>ppt_x</p:attrName>
                                        </p:attrNameLst>
                                      </p:cBhvr>
                                      <p:tavLst>
                                        <p:tav tm="0">
                                          <p:val>
                                            <p:strVal val="#ppt_x"/>
                                          </p:val>
                                        </p:tav>
                                        <p:tav tm="100000">
                                          <p:val>
                                            <p:strVal val="#ppt_x"/>
                                          </p:val>
                                        </p:tav>
                                      </p:tavLst>
                                    </p:anim>
                                    <p:anim calcmode="lin" valueType="num">
                                      <p:cBhvr>
                                        <p:cTn id="2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5181786" y="2597476"/>
            <a:ext cx="1996696" cy="1475074"/>
          </a:xfrm>
          <a:prstGeom prst="rect">
            <a:avLst/>
          </a:prstGeom>
        </p:spPr>
      </p:pic>
      <p:sp>
        <p:nvSpPr>
          <p:cNvPr id="13" name="文本框 12"/>
          <p:cNvSpPr txBox="1"/>
          <p:nvPr/>
        </p:nvSpPr>
        <p:spPr>
          <a:xfrm>
            <a:off x="421053" y="276460"/>
            <a:ext cx="2130824" cy="646331"/>
          </a:xfrm>
          <a:prstGeom prst="rect">
            <a:avLst/>
          </a:prstGeom>
          <a:noFill/>
        </p:spPr>
        <p:txBody>
          <a:bodyPr wrap="square" rtlCol="0">
            <a:spAutoFit/>
          </a:bodyPr>
          <a:lstStyle/>
          <a:p>
            <a:r>
              <a:rPr lang="zh-CN" altLang="en-US" sz="3600" b="1" dirty="0">
                <a:solidFill>
                  <a:srgbClr val="78B832"/>
                </a:solidFill>
                <a:latin typeface="微软雅黑" panose="020B0503020204020204" pitchFamily="34" charset="-122"/>
                <a:ea typeface="微软雅黑" panose="020B0503020204020204" pitchFamily="34" charset="-122"/>
              </a:rPr>
              <a:t>项</a:t>
            </a:r>
            <a:r>
              <a:rPr lang="zh-CN" altLang="en-US" sz="3600" b="1" dirty="0">
                <a:solidFill>
                  <a:srgbClr val="01B3D1"/>
                </a:solidFill>
                <a:latin typeface="微软雅黑" panose="020B0503020204020204" pitchFamily="34" charset="-122"/>
                <a:ea typeface="微软雅黑" panose="020B0503020204020204" pitchFamily="34" charset="-122"/>
              </a:rPr>
              <a:t>目</a:t>
            </a:r>
            <a:r>
              <a:rPr lang="zh-CN" altLang="en-US" sz="3600" b="1" dirty="0" smtClean="0">
                <a:solidFill>
                  <a:srgbClr val="FABE00"/>
                </a:solidFill>
                <a:latin typeface="微软雅黑" panose="020B0503020204020204" pitchFamily="34" charset="-122"/>
                <a:ea typeface="微软雅黑" panose="020B0503020204020204" pitchFamily="34" charset="-122"/>
              </a:rPr>
              <a:t>介</a:t>
            </a:r>
            <a:r>
              <a:rPr lang="zh-CN" altLang="en-US" sz="3600" b="1" dirty="0" smtClean="0">
                <a:solidFill>
                  <a:srgbClr val="D32E66"/>
                </a:solidFill>
                <a:latin typeface="微软雅黑" panose="020B0503020204020204" pitchFamily="34" charset="-122"/>
                <a:ea typeface="微软雅黑" panose="020B0503020204020204" pitchFamily="34" charset="-122"/>
              </a:rPr>
              <a:t>绍</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065160" y="1352310"/>
            <a:ext cx="4116626" cy="2046395"/>
            <a:chOff x="1065160" y="1352310"/>
            <a:chExt cx="4116626" cy="2046395"/>
          </a:xfrm>
        </p:grpSpPr>
        <p:sp>
          <p:nvSpPr>
            <p:cNvPr id="16" name="文本框 15"/>
            <p:cNvSpPr txBox="1"/>
            <p:nvPr/>
          </p:nvSpPr>
          <p:spPr>
            <a:xfrm>
              <a:off x="1065160" y="2059877"/>
              <a:ext cx="4116626" cy="1338828"/>
            </a:xfrm>
            <a:prstGeom prst="rect">
              <a:avLst/>
            </a:prstGeom>
            <a:noFill/>
          </p:spPr>
          <p:txBody>
            <a:bodyPr wrap="square" rtlCol="0">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研究政策、理论、文献等，结合调查访谈等，交流探讨出研学旅行课程理论体系，做好基础理论支撑工作。</a:t>
              </a:r>
              <a:endParaRPr lang="en-US" altLang="zh-CN" dirty="0" smtClean="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065160" y="1352310"/>
              <a:ext cx="2487003" cy="481870"/>
              <a:chOff x="1343812" y="3670588"/>
              <a:chExt cx="3759200" cy="728365"/>
            </a:xfrm>
          </p:grpSpPr>
          <p:sp>
            <p:nvSpPr>
              <p:cNvPr id="18" name="圆角矩形 17"/>
              <p:cNvSpPr/>
              <p:nvPr/>
            </p:nvSpPr>
            <p:spPr>
              <a:xfrm>
                <a:off x="1343812" y="3670588"/>
                <a:ext cx="3759200" cy="728365"/>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文本框 18"/>
              <p:cNvSpPr txBox="1"/>
              <p:nvPr/>
            </p:nvSpPr>
            <p:spPr>
              <a:xfrm>
                <a:off x="2474550" y="3747023"/>
                <a:ext cx="2267669" cy="558259"/>
              </a:xfrm>
              <a:prstGeom prst="rect">
                <a:avLst/>
              </a:prstGeom>
              <a:noFill/>
            </p:spPr>
            <p:txBody>
              <a:bodyPr wrap="square" rtlCol="0">
                <a:spAutoFit/>
              </a:bodyPr>
              <a:lstStyle/>
              <a:p>
                <a:r>
                  <a:rPr lang="zh-CN" altLang="en-US" b="1" spc="600" dirty="0" smtClean="0">
                    <a:solidFill>
                      <a:schemeClr val="bg1"/>
                    </a:solidFill>
                    <a:latin typeface="微软雅黑" panose="020B0503020204020204" pitchFamily="34" charset="-122"/>
                    <a:ea typeface="微软雅黑" panose="020B0503020204020204" pitchFamily="34" charset="-122"/>
                  </a:rPr>
                  <a:t>理论</a:t>
                </a:r>
                <a:r>
                  <a:rPr lang="zh-CN" altLang="en-US" b="1" spc="600" dirty="0">
                    <a:solidFill>
                      <a:schemeClr val="bg1"/>
                    </a:solidFill>
                    <a:latin typeface="微软雅黑" panose="020B0503020204020204" pitchFamily="34" charset="-122"/>
                    <a:ea typeface="微软雅黑" panose="020B0503020204020204" pitchFamily="34" charset="-122"/>
                  </a:rPr>
                  <a:t>依据</a:t>
                </a:r>
              </a:p>
            </p:txBody>
          </p:sp>
          <p:sp>
            <p:nvSpPr>
              <p:cNvPr id="20" name="椭圆 19"/>
              <p:cNvSpPr/>
              <p:nvPr/>
            </p:nvSpPr>
            <p:spPr>
              <a:xfrm>
                <a:off x="1687503" y="3776590"/>
                <a:ext cx="516358" cy="516358"/>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文本框 20"/>
              <p:cNvSpPr txBox="1"/>
              <p:nvPr/>
            </p:nvSpPr>
            <p:spPr>
              <a:xfrm>
                <a:off x="1722866" y="3774925"/>
                <a:ext cx="330200" cy="511737"/>
              </a:xfrm>
              <a:prstGeom prst="rect">
                <a:avLst/>
              </a:prstGeom>
              <a:noFill/>
            </p:spPr>
            <p:txBody>
              <a:bodyPr wrap="square" rtlCol="0">
                <a:spAutoFit/>
              </a:bodyPr>
              <a:lstStyle/>
              <a:p>
                <a:r>
                  <a:rPr lang="en-US" altLang="zh-CN" sz="1600" b="1" dirty="0" smtClean="0">
                    <a:solidFill>
                      <a:srgbClr val="9840A3"/>
                    </a:solidFill>
                    <a:latin typeface="微软雅黑" panose="020B0503020204020204" pitchFamily="34" charset="-122"/>
                    <a:ea typeface="微软雅黑" panose="020B0503020204020204" pitchFamily="34" charset="-122"/>
                  </a:rPr>
                  <a:t>1</a:t>
                </a:r>
                <a:endParaRPr lang="zh-CN" altLang="en-US" sz="1600" b="1" dirty="0">
                  <a:solidFill>
                    <a:srgbClr val="9840A3"/>
                  </a:solidFill>
                  <a:latin typeface="微软雅黑" panose="020B0503020204020204" pitchFamily="34" charset="-122"/>
                  <a:ea typeface="微软雅黑" panose="020B0503020204020204" pitchFamily="34" charset="-122"/>
                </a:endParaRPr>
              </a:p>
            </p:txBody>
          </p:sp>
        </p:grpSp>
      </p:grpSp>
      <p:grpSp>
        <p:nvGrpSpPr>
          <p:cNvPr id="22" name="组合 21"/>
          <p:cNvGrpSpPr/>
          <p:nvPr/>
        </p:nvGrpSpPr>
        <p:grpSpPr>
          <a:xfrm>
            <a:off x="5717862" y="1352310"/>
            <a:ext cx="4454127" cy="1581974"/>
            <a:chOff x="5717862" y="1352310"/>
            <a:chExt cx="4454127" cy="1581974"/>
          </a:xfrm>
        </p:grpSpPr>
        <p:sp>
          <p:nvSpPr>
            <p:cNvPr id="23" name="文本框 22"/>
            <p:cNvSpPr txBox="1"/>
            <p:nvPr/>
          </p:nvSpPr>
          <p:spPr>
            <a:xfrm>
              <a:off x="5717862" y="2059877"/>
              <a:ext cx="4454127" cy="874407"/>
            </a:xfrm>
            <a:prstGeom prst="rect">
              <a:avLst/>
            </a:prstGeom>
            <a:noFill/>
          </p:spPr>
          <p:txBody>
            <a:bodyPr wrap="square" rtlCol="0">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阅读文献、参考其他科目课程标准等，确定分类方式，划定研学旅行课程体系框架。</a:t>
              </a:r>
              <a:endParaRPr lang="en-US" altLang="zh-CN" dirty="0" smtClean="0">
                <a:latin typeface="微软雅黑" panose="020B0503020204020204" pitchFamily="34" charset="-122"/>
                <a:ea typeface="微软雅黑" panose="020B0503020204020204" pitchFamily="34" charset="-122"/>
              </a:endParaRPr>
            </a:p>
          </p:txBody>
        </p:sp>
        <p:grpSp>
          <p:nvGrpSpPr>
            <p:cNvPr id="24" name="组合 23"/>
            <p:cNvGrpSpPr/>
            <p:nvPr/>
          </p:nvGrpSpPr>
          <p:grpSpPr>
            <a:xfrm>
              <a:off x="5717862" y="1352310"/>
              <a:ext cx="2610211" cy="481870"/>
              <a:chOff x="1343812" y="3670588"/>
              <a:chExt cx="3945433" cy="728365"/>
            </a:xfrm>
          </p:grpSpPr>
          <p:sp>
            <p:nvSpPr>
              <p:cNvPr id="25" name="圆角矩形 24"/>
              <p:cNvSpPr/>
              <p:nvPr/>
            </p:nvSpPr>
            <p:spPr>
              <a:xfrm>
                <a:off x="1343812" y="3670588"/>
                <a:ext cx="3759200" cy="728365"/>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 name="文本框 25"/>
              <p:cNvSpPr txBox="1"/>
              <p:nvPr/>
            </p:nvSpPr>
            <p:spPr>
              <a:xfrm>
                <a:off x="2205987" y="3747022"/>
                <a:ext cx="3083258" cy="558259"/>
              </a:xfrm>
              <a:prstGeom prst="rect">
                <a:avLst/>
              </a:prstGeom>
              <a:noFill/>
            </p:spPr>
            <p:txBody>
              <a:bodyPr wrap="square" rtlCol="0">
                <a:spAutoFit/>
              </a:bodyPr>
              <a:lstStyle/>
              <a:p>
                <a:r>
                  <a:rPr lang="zh-CN" altLang="en-US" b="1" spc="600" dirty="0" smtClean="0">
                    <a:solidFill>
                      <a:schemeClr val="bg1"/>
                    </a:solidFill>
                    <a:latin typeface="微软雅黑" panose="020B0503020204020204" pitchFamily="34" charset="-122"/>
                    <a:ea typeface="微软雅黑" panose="020B0503020204020204" pitchFamily="34" charset="-122"/>
                  </a:rPr>
                  <a:t>课程体系框架</a:t>
                </a:r>
                <a:endParaRPr lang="zh-CN" altLang="en-US" b="1" spc="600" dirty="0">
                  <a:solidFill>
                    <a:schemeClr val="bg1"/>
                  </a:solidFill>
                  <a:latin typeface="微软雅黑" panose="020B0503020204020204" pitchFamily="34" charset="-122"/>
                  <a:ea typeface="微软雅黑" panose="020B0503020204020204" pitchFamily="34" charset="-122"/>
                </a:endParaRPr>
              </a:p>
            </p:txBody>
          </p:sp>
          <p:sp>
            <p:nvSpPr>
              <p:cNvPr id="27" name="椭圆 26"/>
              <p:cNvSpPr/>
              <p:nvPr/>
            </p:nvSpPr>
            <p:spPr>
              <a:xfrm>
                <a:off x="1687503" y="3776590"/>
                <a:ext cx="516358" cy="516358"/>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文本框 27"/>
              <p:cNvSpPr txBox="1"/>
              <p:nvPr/>
            </p:nvSpPr>
            <p:spPr>
              <a:xfrm>
                <a:off x="1722866" y="3774925"/>
                <a:ext cx="330200" cy="511737"/>
              </a:xfrm>
              <a:prstGeom prst="rect">
                <a:avLst/>
              </a:prstGeom>
              <a:noFill/>
            </p:spPr>
            <p:txBody>
              <a:bodyPr wrap="square" rtlCol="0">
                <a:spAutoFit/>
              </a:bodyPr>
              <a:lstStyle/>
              <a:p>
                <a:r>
                  <a:rPr lang="en-US" altLang="zh-CN" sz="1600" b="1" dirty="0">
                    <a:solidFill>
                      <a:srgbClr val="9840A3"/>
                    </a:solidFill>
                    <a:latin typeface="微软雅黑" panose="020B0503020204020204" pitchFamily="34" charset="-122"/>
                    <a:ea typeface="微软雅黑" panose="020B0503020204020204" pitchFamily="34" charset="-122"/>
                  </a:rPr>
                  <a:t>2</a:t>
                </a:r>
                <a:endParaRPr lang="zh-CN" altLang="en-US" sz="1600" b="1" dirty="0">
                  <a:solidFill>
                    <a:srgbClr val="9840A3"/>
                  </a:solidFill>
                  <a:latin typeface="微软雅黑" panose="020B0503020204020204" pitchFamily="34" charset="-122"/>
                  <a:ea typeface="微软雅黑" panose="020B0503020204020204" pitchFamily="34" charset="-122"/>
                </a:endParaRPr>
              </a:p>
            </p:txBody>
          </p:sp>
        </p:grpSp>
      </p:grpSp>
      <p:grpSp>
        <p:nvGrpSpPr>
          <p:cNvPr id="29" name="组合 28"/>
          <p:cNvGrpSpPr/>
          <p:nvPr/>
        </p:nvGrpSpPr>
        <p:grpSpPr>
          <a:xfrm>
            <a:off x="1045130" y="3710027"/>
            <a:ext cx="4136656" cy="2074531"/>
            <a:chOff x="1045130" y="3710027"/>
            <a:chExt cx="4136656" cy="2074531"/>
          </a:xfrm>
        </p:grpSpPr>
        <p:sp>
          <p:nvSpPr>
            <p:cNvPr id="30" name="文本框 29"/>
            <p:cNvSpPr txBox="1"/>
            <p:nvPr/>
          </p:nvSpPr>
          <p:spPr>
            <a:xfrm>
              <a:off x="1045130" y="4445730"/>
              <a:ext cx="4136656" cy="1338828"/>
            </a:xfrm>
            <a:prstGeom prst="rect">
              <a:avLst/>
            </a:prstGeom>
            <a:noFill/>
          </p:spPr>
          <p:txBody>
            <a:bodyPr wrap="square" rtlCol="0">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结合理论依据，选择</a:t>
              </a:r>
              <a:r>
                <a:rPr lang="en-US" altLang="zh-CN" dirty="0" smtClean="0">
                  <a:latin typeface="微软雅黑" panose="020B0503020204020204" pitchFamily="34" charset="-122"/>
                  <a:ea typeface="微软雅黑" panose="020B0503020204020204" pitchFamily="34" charset="-122"/>
                </a:rPr>
                <a:t>1-2</a:t>
              </a:r>
              <a:r>
                <a:rPr lang="zh-CN" altLang="en-US" dirty="0" smtClean="0">
                  <a:latin typeface="微软雅黑" panose="020B0503020204020204" pitchFamily="34" charset="-122"/>
                  <a:ea typeface="微软雅黑" panose="020B0503020204020204" pitchFamily="34" charset="-122"/>
                </a:rPr>
                <a:t>类课程，精心设计课程内容，提供可供参考的课程实例。</a:t>
              </a:r>
              <a:endParaRPr lang="en-US" altLang="zh-CN" dirty="0" smtClean="0">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065159" y="3710027"/>
              <a:ext cx="2487003" cy="481870"/>
              <a:chOff x="1343812" y="3670588"/>
              <a:chExt cx="3759200" cy="728365"/>
            </a:xfrm>
          </p:grpSpPr>
          <p:sp>
            <p:nvSpPr>
              <p:cNvPr id="32" name="圆角矩形 31"/>
              <p:cNvSpPr/>
              <p:nvPr/>
            </p:nvSpPr>
            <p:spPr>
              <a:xfrm>
                <a:off x="1343812" y="3670588"/>
                <a:ext cx="3759200" cy="728365"/>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文本框 32"/>
              <p:cNvSpPr txBox="1"/>
              <p:nvPr/>
            </p:nvSpPr>
            <p:spPr>
              <a:xfrm>
                <a:off x="2474550" y="3747023"/>
                <a:ext cx="2267669" cy="558259"/>
              </a:xfrm>
              <a:prstGeom prst="rect">
                <a:avLst/>
              </a:prstGeom>
              <a:noFill/>
            </p:spPr>
            <p:txBody>
              <a:bodyPr wrap="square" rtlCol="0">
                <a:spAutoFit/>
              </a:bodyPr>
              <a:lstStyle/>
              <a:p>
                <a:r>
                  <a:rPr lang="zh-CN" altLang="en-US" b="1" spc="600" dirty="0" smtClean="0">
                    <a:solidFill>
                      <a:schemeClr val="bg1"/>
                    </a:solidFill>
                    <a:latin typeface="微软雅黑" panose="020B0503020204020204" pitchFamily="34" charset="-122"/>
                    <a:ea typeface="微软雅黑" panose="020B0503020204020204" pitchFamily="34" charset="-122"/>
                  </a:rPr>
                  <a:t>课程实例</a:t>
                </a:r>
                <a:endParaRPr lang="zh-CN" altLang="en-US" b="1" spc="600" dirty="0">
                  <a:solidFill>
                    <a:schemeClr val="bg1"/>
                  </a:solidFill>
                  <a:latin typeface="微软雅黑" panose="020B0503020204020204" pitchFamily="34" charset="-122"/>
                  <a:ea typeface="微软雅黑" panose="020B0503020204020204" pitchFamily="34" charset="-122"/>
                </a:endParaRPr>
              </a:p>
            </p:txBody>
          </p:sp>
          <p:sp>
            <p:nvSpPr>
              <p:cNvPr id="34" name="椭圆 33"/>
              <p:cNvSpPr/>
              <p:nvPr/>
            </p:nvSpPr>
            <p:spPr>
              <a:xfrm>
                <a:off x="1687503" y="3776590"/>
                <a:ext cx="516358" cy="516358"/>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文本框 34"/>
              <p:cNvSpPr txBox="1"/>
              <p:nvPr/>
            </p:nvSpPr>
            <p:spPr>
              <a:xfrm>
                <a:off x="1722866" y="3774925"/>
                <a:ext cx="330200" cy="511737"/>
              </a:xfrm>
              <a:prstGeom prst="rect">
                <a:avLst/>
              </a:prstGeom>
              <a:noFill/>
            </p:spPr>
            <p:txBody>
              <a:bodyPr wrap="square" rtlCol="0">
                <a:spAutoFit/>
              </a:bodyPr>
              <a:lstStyle/>
              <a:p>
                <a:r>
                  <a:rPr lang="en-US" altLang="zh-CN" sz="1600" b="1" dirty="0">
                    <a:solidFill>
                      <a:srgbClr val="9840A3"/>
                    </a:solidFill>
                    <a:latin typeface="微软雅黑" panose="020B0503020204020204" pitchFamily="34" charset="-122"/>
                    <a:ea typeface="微软雅黑" panose="020B0503020204020204" pitchFamily="34" charset="-122"/>
                  </a:rPr>
                  <a:t>3</a:t>
                </a:r>
                <a:endParaRPr lang="zh-CN" altLang="en-US" sz="1600" b="1" dirty="0">
                  <a:solidFill>
                    <a:srgbClr val="9840A3"/>
                  </a:solidFill>
                  <a:latin typeface="微软雅黑" panose="020B0503020204020204" pitchFamily="34" charset="-122"/>
                  <a:ea typeface="微软雅黑" panose="020B0503020204020204" pitchFamily="34" charset="-122"/>
                </a:endParaRPr>
              </a:p>
            </p:txBody>
          </p:sp>
        </p:grpSp>
      </p:grpSp>
      <p:grpSp>
        <p:nvGrpSpPr>
          <p:cNvPr id="36" name="组合 35"/>
          <p:cNvGrpSpPr/>
          <p:nvPr/>
        </p:nvGrpSpPr>
        <p:grpSpPr>
          <a:xfrm>
            <a:off x="5717862" y="3698729"/>
            <a:ext cx="4225910" cy="2057693"/>
            <a:chOff x="5717862" y="3698729"/>
            <a:chExt cx="4225910" cy="2057693"/>
          </a:xfrm>
        </p:grpSpPr>
        <p:sp>
          <p:nvSpPr>
            <p:cNvPr id="37" name="文本框 36"/>
            <p:cNvSpPr txBox="1"/>
            <p:nvPr/>
          </p:nvSpPr>
          <p:spPr>
            <a:xfrm>
              <a:off x="5717862" y="4417594"/>
              <a:ext cx="4225910" cy="1338828"/>
            </a:xfrm>
            <a:prstGeom prst="rect">
              <a:avLst/>
            </a:prstGeom>
            <a:noFill/>
          </p:spPr>
          <p:txBody>
            <a:bodyPr wrap="square" rtlCol="0">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基于简单的</a:t>
              </a:r>
              <a:r>
                <a:rPr lang="en-US" altLang="zh-CN" dirty="0" smtClean="0">
                  <a:latin typeface="微软雅黑" panose="020B0503020204020204" pitchFamily="34" charset="-122"/>
                  <a:ea typeface="微软雅黑" panose="020B0503020204020204" pitchFamily="34" charset="-122"/>
                </a:rPr>
                <a:t>SSH</a:t>
              </a:r>
              <a:r>
                <a:rPr lang="zh-CN" altLang="en-US" dirty="0" smtClean="0">
                  <a:latin typeface="微软雅黑" panose="020B0503020204020204" pitchFamily="34" charset="-122"/>
                  <a:ea typeface="微软雅黑" panose="020B0503020204020204" pitchFamily="34" charset="-122"/>
                </a:rPr>
                <a:t>框架体系，采用</a:t>
              </a:r>
              <a:r>
                <a:rPr lang="en-US" altLang="zh-CN" dirty="0" smtClean="0">
                  <a:latin typeface="微软雅黑" panose="020B0503020204020204" pitchFamily="34" charset="-122"/>
                  <a:ea typeface="微软雅黑" panose="020B0503020204020204" pitchFamily="34" charset="-122"/>
                </a:rPr>
                <a:t>MVC</a:t>
              </a:r>
              <a:r>
                <a:rPr lang="zh-CN" altLang="en-US" dirty="0" smtClean="0">
                  <a:latin typeface="微软雅黑" panose="020B0503020204020204" pitchFamily="34" charset="-122"/>
                  <a:ea typeface="微软雅黑" panose="020B0503020204020204" pitchFamily="34" charset="-122"/>
                </a:rPr>
                <a:t>模式实现简单的用户管理、课程引导、实时记录交流和课程发布评论等功能</a:t>
              </a:r>
              <a:endParaRPr lang="en-US" altLang="zh-CN" dirty="0" smtClean="0">
                <a:latin typeface="微软雅黑" panose="020B0503020204020204" pitchFamily="34" charset="-122"/>
                <a:ea typeface="微软雅黑" panose="020B0503020204020204" pitchFamily="34" charset="-122"/>
              </a:endParaRPr>
            </a:p>
          </p:txBody>
        </p:sp>
        <p:grpSp>
          <p:nvGrpSpPr>
            <p:cNvPr id="38" name="组合 37"/>
            <p:cNvGrpSpPr/>
            <p:nvPr/>
          </p:nvGrpSpPr>
          <p:grpSpPr>
            <a:xfrm>
              <a:off x="5717862" y="3698729"/>
              <a:ext cx="2487003" cy="481870"/>
              <a:chOff x="1343812" y="3670588"/>
              <a:chExt cx="3759200" cy="728365"/>
            </a:xfrm>
          </p:grpSpPr>
          <p:sp>
            <p:nvSpPr>
              <p:cNvPr id="39" name="圆角矩形 38"/>
              <p:cNvSpPr/>
              <p:nvPr/>
            </p:nvSpPr>
            <p:spPr>
              <a:xfrm>
                <a:off x="1343812" y="3670588"/>
                <a:ext cx="3759200" cy="728365"/>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0" name="文本框 39"/>
              <p:cNvSpPr txBox="1"/>
              <p:nvPr/>
            </p:nvSpPr>
            <p:spPr>
              <a:xfrm>
                <a:off x="2474550" y="3747023"/>
                <a:ext cx="2267669" cy="558259"/>
              </a:xfrm>
              <a:prstGeom prst="rect">
                <a:avLst/>
              </a:prstGeom>
              <a:noFill/>
            </p:spPr>
            <p:txBody>
              <a:bodyPr wrap="square" rtlCol="0">
                <a:spAutoFit/>
              </a:bodyPr>
              <a:lstStyle/>
              <a:p>
                <a:r>
                  <a:rPr lang="zh-CN" altLang="en-US" b="1" spc="600" dirty="0" smtClean="0">
                    <a:solidFill>
                      <a:schemeClr val="bg1"/>
                    </a:solidFill>
                    <a:latin typeface="微软雅黑" panose="020B0503020204020204" pitchFamily="34" charset="-122"/>
                    <a:ea typeface="微软雅黑" panose="020B0503020204020204" pitchFamily="34" charset="-122"/>
                  </a:rPr>
                  <a:t>平台开发</a:t>
                </a:r>
                <a:endParaRPr lang="zh-CN" altLang="en-US" b="1" spc="600" dirty="0">
                  <a:solidFill>
                    <a:schemeClr val="bg1"/>
                  </a:solidFill>
                  <a:latin typeface="微软雅黑" panose="020B0503020204020204" pitchFamily="34" charset="-122"/>
                  <a:ea typeface="微软雅黑" panose="020B0503020204020204" pitchFamily="34" charset="-122"/>
                </a:endParaRPr>
              </a:p>
            </p:txBody>
          </p:sp>
          <p:sp>
            <p:nvSpPr>
              <p:cNvPr id="41" name="椭圆 40"/>
              <p:cNvSpPr/>
              <p:nvPr/>
            </p:nvSpPr>
            <p:spPr>
              <a:xfrm>
                <a:off x="1687503" y="3776590"/>
                <a:ext cx="516358" cy="516358"/>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2" name="文本框 41"/>
              <p:cNvSpPr txBox="1"/>
              <p:nvPr/>
            </p:nvSpPr>
            <p:spPr>
              <a:xfrm>
                <a:off x="1722866" y="3774925"/>
                <a:ext cx="330200" cy="511737"/>
              </a:xfrm>
              <a:prstGeom prst="rect">
                <a:avLst/>
              </a:prstGeom>
              <a:noFill/>
            </p:spPr>
            <p:txBody>
              <a:bodyPr wrap="square" rtlCol="0">
                <a:spAutoFit/>
              </a:bodyPr>
              <a:lstStyle/>
              <a:p>
                <a:r>
                  <a:rPr lang="en-US" altLang="zh-CN" sz="1600" b="1" dirty="0">
                    <a:solidFill>
                      <a:srgbClr val="9840A3"/>
                    </a:solidFill>
                    <a:latin typeface="微软雅黑" panose="020B0503020204020204" pitchFamily="34" charset="-122"/>
                    <a:ea typeface="微软雅黑" panose="020B0503020204020204" pitchFamily="34" charset="-122"/>
                  </a:rPr>
                  <a:t>4</a:t>
                </a:r>
                <a:endParaRPr lang="zh-CN" altLang="en-US" sz="1600" b="1" dirty="0">
                  <a:solidFill>
                    <a:srgbClr val="9840A3"/>
                  </a:solidFill>
                  <a:latin typeface="微软雅黑" panose="020B0503020204020204" pitchFamily="34" charset="-122"/>
                  <a:ea typeface="微软雅黑" panose="020B0503020204020204" pitchFamily="34" charset="-122"/>
                </a:endParaRPr>
              </a:p>
            </p:txBody>
          </p:sp>
        </p:grpSp>
      </p:grpSp>
      <p:grpSp>
        <p:nvGrpSpPr>
          <p:cNvPr id="43" name="组合 42"/>
          <p:cNvGrpSpPr/>
          <p:nvPr/>
        </p:nvGrpSpPr>
        <p:grpSpPr>
          <a:xfrm>
            <a:off x="9621685" y="4941185"/>
            <a:ext cx="4147206" cy="3287454"/>
            <a:chOff x="9621685" y="4941185"/>
            <a:chExt cx="4147206" cy="3287454"/>
          </a:xfrm>
        </p:grpSpPr>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449865">
              <a:off x="9621685" y="4941185"/>
              <a:ext cx="4147206" cy="3287454"/>
            </a:xfrm>
            <a:prstGeom prst="rect">
              <a:avLst/>
            </a:prstGeom>
          </p:spPr>
        </p:pic>
        <p:pic>
          <p:nvPicPr>
            <p:cNvPr id="45" name="图片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9990" y="6140487"/>
              <a:ext cx="1447619" cy="596825"/>
            </a:xfrm>
            <a:prstGeom prst="rect">
              <a:avLst/>
            </a:prstGeom>
          </p:spPr>
        </p:pic>
      </p:grpSp>
    </p:spTree>
    <p:extLst>
      <p:ext uri="{BB962C8B-B14F-4D97-AF65-F5344CB8AC3E}">
        <p14:creationId xmlns:p14="http://schemas.microsoft.com/office/powerpoint/2010/main" val="248354504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1.04167E-6 -0.00139 L 0.38763 -0.33565 " pathEditMode="relative" rAng="0" ptsTypes="AA">
                                      <p:cBhvr>
                                        <p:cTn id="6" dur="2000" fill="hold"/>
                                        <p:tgtEl>
                                          <p:spTgt spid="2"/>
                                        </p:tgtEl>
                                        <p:attrNameLst>
                                          <p:attrName>ppt_x</p:attrName>
                                          <p:attrName>ppt_y</p:attrName>
                                        </p:attrNameLst>
                                      </p:cBhvr>
                                      <p:rCtr x="19375" y="-16713"/>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1000"/>
                                        <p:tgtEl>
                                          <p:spTgt spid="29"/>
                                        </p:tgtEl>
                                      </p:cBhvr>
                                    </p:animEffect>
                                    <p:anim calcmode="lin" valueType="num">
                                      <p:cBhvr>
                                        <p:cTn id="26" dur="1000" fill="hold"/>
                                        <p:tgtEl>
                                          <p:spTgt spid="29"/>
                                        </p:tgtEl>
                                        <p:attrNameLst>
                                          <p:attrName>ppt_x</p:attrName>
                                        </p:attrNameLst>
                                      </p:cBhvr>
                                      <p:tavLst>
                                        <p:tav tm="0">
                                          <p:val>
                                            <p:strVal val="#ppt_x"/>
                                          </p:val>
                                        </p:tav>
                                        <p:tav tm="100000">
                                          <p:val>
                                            <p:strVal val="#ppt_x"/>
                                          </p:val>
                                        </p:tav>
                                      </p:tavLst>
                                    </p:anim>
                                    <p:anim calcmode="lin" valueType="num">
                                      <p:cBhvr>
                                        <p:cTn id="2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anim calcmode="lin" valueType="num">
                                      <p:cBhvr>
                                        <p:cTn id="33" dur="1000" fill="hold"/>
                                        <p:tgtEl>
                                          <p:spTgt spid="36"/>
                                        </p:tgtEl>
                                        <p:attrNameLst>
                                          <p:attrName>ppt_x</p:attrName>
                                        </p:attrNameLst>
                                      </p:cBhvr>
                                      <p:tavLst>
                                        <p:tav tm="0">
                                          <p:val>
                                            <p:strVal val="#ppt_x"/>
                                          </p:val>
                                        </p:tav>
                                        <p:tav tm="100000">
                                          <p:val>
                                            <p:strVal val="#ppt_x"/>
                                          </p:val>
                                        </p:tav>
                                      </p:tavLst>
                                    </p:anim>
                                    <p:anim calcmode="lin" valueType="num">
                                      <p:cBhvr>
                                        <p:cTn id="3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21053" y="276460"/>
            <a:ext cx="2712672" cy="646331"/>
          </a:xfrm>
          <a:prstGeom prst="rect">
            <a:avLst/>
          </a:prstGeom>
          <a:noFill/>
        </p:spPr>
        <p:txBody>
          <a:bodyPr wrap="square" rtlCol="0">
            <a:spAutoFit/>
          </a:bodyPr>
          <a:lstStyle/>
          <a:p>
            <a:r>
              <a:rPr lang="zh-CN" altLang="en-US" sz="3600" b="1" dirty="0" smtClean="0">
                <a:solidFill>
                  <a:srgbClr val="78B832"/>
                </a:solidFill>
                <a:latin typeface="微软雅黑" panose="020B0503020204020204" pitchFamily="34" charset="-122"/>
                <a:ea typeface="微软雅黑" panose="020B0503020204020204" pitchFamily="34" charset="-122"/>
              </a:rPr>
              <a:t>项</a:t>
            </a:r>
            <a:r>
              <a:rPr lang="zh-CN" altLang="en-US" sz="3600" b="1" dirty="0" smtClean="0">
                <a:solidFill>
                  <a:srgbClr val="01B3D1"/>
                </a:solidFill>
                <a:latin typeface="微软雅黑" panose="020B0503020204020204" pitchFamily="34" charset="-122"/>
                <a:ea typeface="微软雅黑" panose="020B0503020204020204" pitchFamily="34" charset="-122"/>
              </a:rPr>
              <a:t>目</a:t>
            </a:r>
            <a:r>
              <a:rPr lang="zh-CN" altLang="en-US" sz="3600" b="1" dirty="0" smtClean="0">
                <a:solidFill>
                  <a:schemeClr val="bg2">
                    <a:lumMod val="50000"/>
                  </a:schemeClr>
                </a:solidFill>
                <a:latin typeface="微软雅黑" panose="020B0503020204020204" pitchFamily="34" charset="-122"/>
                <a:ea typeface="微软雅黑" panose="020B0503020204020204" pitchFamily="34" charset="-122"/>
              </a:rPr>
              <a:t>组</a:t>
            </a:r>
            <a:r>
              <a:rPr lang="zh-CN" altLang="en-US" sz="3600" b="1" dirty="0" smtClean="0">
                <a:solidFill>
                  <a:srgbClr val="FABE00"/>
                </a:solidFill>
                <a:latin typeface="微软雅黑" panose="020B0503020204020204" pitchFamily="34" charset="-122"/>
                <a:ea typeface="微软雅黑" panose="020B0503020204020204" pitchFamily="34" charset="-122"/>
              </a:rPr>
              <a:t>建</a:t>
            </a:r>
            <a:r>
              <a:rPr lang="zh-CN" altLang="en-US" sz="3600" b="1" dirty="0" smtClean="0">
                <a:solidFill>
                  <a:srgbClr val="D32E66"/>
                </a:solidFill>
                <a:latin typeface="微软雅黑" panose="020B0503020204020204" pitchFamily="34" charset="-122"/>
                <a:ea typeface="微软雅黑" panose="020B0503020204020204" pitchFamily="34" charset="-122"/>
              </a:rPr>
              <a:t>设</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3041" y="1304925"/>
            <a:ext cx="1895876" cy="2118817"/>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2419" y="1304925"/>
            <a:ext cx="1706927" cy="2118817"/>
          </a:xfrm>
          <a:prstGeom prst="rect">
            <a:avLst/>
          </a:prstGeom>
        </p:spPr>
      </p:pic>
      <p:grpSp>
        <p:nvGrpSpPr>
          <p:cNvPr id="16" name="组合 15"/>
          <p:cNvGrpSpPr/>
          <p:nvPr/>
        </p:nvGrpSpPr>
        <p:grpSpPr>
          <a:xfrm>
            <a:off x="3740925" y="3748092"/>
            <a:ext cx="2118817" cy="481870"/>
            <a:chOff x="1139622" y="4284574"/>
            <a:chExt cx="2203653" cy="481870"/>
          </a:xfrm>
        </p:grpSpPr>
        <p:sp>
          <p:nvSpPr>
            <p:cNvPr id="18" name="圆角矩形 17"/>
            <p:cNvSpPr/>
            <p:nvPr/>
          </p:nvSpPr>
          <p:spPr>
            <a:xfrm>
              <a:off x="1139622" y="4284574"/>
              <a:ext cx="2203653" cy="481870"/>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文本框 18"/>
            <p:cNvSpPr txBox="1"/>
            <p:nvPr/>
          </p:nvSpPr>
          <p:spPr>
            <a:xfrm>
              <a:off x="2126386" y="4340842"/>
              <a:ext cx="1216889" cy="369332"/>
            </a:xfrm>
            <a:prstGeom prst="rect">
              <a:avLst/>
            </a:prstGeom>
            <a:noFill/>
          </p:spPr>
          <p:txBody>
            <a:bodyPr wrap="square" rtlCol="0">
              <a:spAutoFit/>
            </a:bodyPr>
            <a:lstStyle/>
            <a:p>
              <a:r>
                <a:rPr lang="zh-CN" altLang="en-US" b="1" spc="600" dirty="0">
                  <a:solidFill>
                    <a:schemeClr val="bg1"/>
                  </a:solidFill>
                  <a:latin typeface="微软雅黑" panose="020B0503020204020204" pitchFamily="34" charset="-122"/>
                  <a:ea typeface="微软雅黑" panose="020B0503020204020204" pitchFamily="34" charset="-122"/>
                </a:rPr>
                <a:t>汪文颖</a:t>
              </a:r>
            </a:p>
          </p:txBody>
        </p:sp>
        <p:sp>
          <p:nvSpPr>
            <p:cNvPr id="20" name="圆角矩形 19"/>
            <p:cNvSpPr/>
            <p:nvPr/>
          </p:nvSpPr>
          <p:spPr>
            <a:xfrm>
              <a:off x="1197288" y="4350879"/>
              <a:ext cx="717527" cy="35929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文本框 20"/>
            <p:cNvSpPr txBox="1"/>
            <p:nvPr/>
          </p:nvSpPr>
          <p:spPr>
            <a:xfrm>
              <a:off x="1228727" y="4359302"/>
              <a:ext cx="686088" cy="350872"/>
            </a:xfrm>
            <a:prstGeom prst="rect">
              <a:avLst/>
            </a:prstGeom>
            <a:noFill/>
          </p:spPr>
          <p:txBody>
            <a:bodyPr wrap="square" rtlCol="0">
              <a:spAutoFit/>
            </a:bodyPr>
            <a:lstStyle/>
            <a:p>
              <a:r>
                <a:rPr lang="zh-CN" altLang="en-US" sz="1600" b="1" dirty="0" smtClean="0">
                  <a:solidFill>
                    <a:srgbClr val="9840A3"/>
                  </a:solidFill>
                  <a:latin typeface="微软雅黑" panose="020B0503020204020204" pitchFamily="34" charset="-122"/>
                  <a:ea typeface="微软雅黑" panose="020B0503020204020204" pitchFamily="34" charset="-122"/>
                </a:rPr>
                <a:t>成员</a:t>
              </a:r>
              <a:endParaRPr lang="zh-CN" altLang="en-US" sz="1600" b="1" dirty="0">
                <a:solidFill>
                  <a:srgbClr val="9840A3"/>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1259152" y="3736391"/>
            <a:ext cx="2119781" cy="481870"/>
            <a:chOff x="1139622" y="4284574"/>
            <a:chExt cx="2203653" cy="481870"/>
          </a:xfrm>
        </p:grpSpPr>
        <p:sp>
          <p:nvSpPr>
            <p:cNvPr id="24" name="圆角矩形 23"/>
            <p:cNvSpPr/>
            <p:nvPr/>
          </p:nvSpPr>
          <p:spPr>
            <a:xfrm>
              <a:off x="1139622" y="4284574"/>
              <a:ext cx="2203653" cy="481870"/>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 name="文本框 24"/>
            <p:cNvSpPr txBox="1"/>
            <p:nvPr/>
          </p:nvSpPr>
          <p:spPr>
            <a:xfrm>
              <a:off x="2126386" y="4340842"/>
              <a:ext cx="1216889" cy="369332"/>
            </a:xfrm>
            <a:prstGeom prst="rect">
              <a:avLst/>
            </a:prstGeom>
            <a:noFill/>
          </p:spPr>
          <p:txBody>
            <a:bodyPr wrap="square" rtlCol="0">
              <a:spAutoFit/>
            </a:bodyPr>
            <a:lstStyle/>
            <a:p>
              <a:r>
                <a:rPr lang="zh-CN" altLang="en-US" b="1" spc="600" dirty="0" smtClean="0">
                  <a:solidFill>
                    <a:schemeClr val="bg1"/>
                  </a:solidFill>
                  <a:latin typeface="微软雅黑" panose="020B0503020204020204" pitchFamily="34" charset="-122"/>
                  <a:ea typeface="微软雅黑" panose="020B0503020204020204" pitchFamily="34" charset="-122"/>
                </a:rPr>
                <a:t>顾晓敏</a:t>
              </a:r>
              <a:endParaRPr lang="zh-CN" altLang="en-US" b="1" spc="600" dirty="0">
                <a:solidFill>
                  <a:schemeClr val="bg1"/>
                </a:solidFill>
                <a:latin typeface="微软雅黑" panose="020B0503020204020204" pitchFamily="34" charset="-122"/>
                <a:ea typeface="微软雅黑" panose="020B0503020204020204" pitchFamily="34" charset="-122"/>
              </a:endParaRPr>
            </a:p>
          </p:txBody>
        </p:sp>
        <p:sp>
          <p:nvSpPr>
            <p:cNvPr id="26" name="圆角矩形 25"/>
            <p:cNvSpPr/>
            <p:nvPr/>
          </p:nvSpPr>
          <p:spPr>
            <a:xfrm>
              <a:off x="1197288" y="4350879"/>
              <a:ext cx="869637" cy="349771"/>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文本框 26"/>
            <p:cNvSpPr txBox="1"/>
            <p:nvPr/>
          </p:nvSpPr>
          <p:spPr>
            <a:xfrm>
              <a:off x="1228726" y="4359302"/>
              <a:ext cx="895866" cy="338554"/>
            </a:xfrm>
            <a:prstGeom prst="rect">
              <a:avLst/>
            </a:prstGeom>
            <a:noFill/>
          </p:spPr>
          <p:txBody>
            <a:bodyPr wrap="square" rtlCol="0">
              <a:spAutoFit/>
            </a:bodyPr>
            <a:lstStyle/>
            <a:p>
              <a:r>
                <a:rPr lang="zh-CN" altLang="en-US" sz="1600" b="1" dirty="0" smtClean="0">
                  <a:solidFill>
                    <a:srgbClr val="9840A3"/>
                  </a:solidFill>
                  <a:latin typeface="微软雅黑" panose="020B0503020204020204" pitchFamily="34" charset="-122"/>
                  <a:ea typeface="微软雅黑" panose="020B0503020204020204" pitchFamily="34" charset="-122"/>
                </a:rPr>
                <a:t>主持人</a:t>
              </a:r>
              <a:endParaRPr lang="zh-CN" altLang="en-US" sz="1600" b="1" dirty="0">
                <a:solidFill>
                  <a:srgbClr val="9840A3"/>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6236475" y="3748092"/>
            <a:ext cx="2118817" cy="481870"/>
            <a:chOff x="1139622" y="4284574"/>
            <a:chExt cx="2203653" cy="481870"/>
          </a:xfrm>
        </p:grpSpPr>
        <p:sp>
          <p:nvSpPr>
            <p:cNvPr id="40" name="圆角矩形 39"/>
            <p:cNvSpPr/>
            <p:nvPr/>
          </p:nvSpPr>
          <p:spPr>
            <a:xfrm>
              <a:off x="1139622" y="4284574"/>
              <a:ext cx="2203653" cy="481870"/>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1" name="文本框 40"/>
            <p:cNvSpPr txBox="1"/>
            <p:nvPr/>
          </p:nvSpPr>
          <p:spPr>
            <a:xfrm>
              <a:off x="2126386" y="4340842"/>
              <a:ext cx="1216889" cy="369332"/>
            </a:xfrm>
            <a:prstGeom prst="rect">
              <a:avLst/>
            </a:prstGeom>
            <a:noFill/>
          </p:spPr>
          <p:txBody>
            <a:bodyPr wrap="square" rtlCol="0">
              <a:spAutoFit/>
            </a:bodyPr>
            <a:lstStyle/>
            <a:p>
              <a:pPr algn="just"/>
              <a:r>
                <a:rPr lang="zh-CN" altLang="en-US" b="1" spc="600" dirty="0" smtClean="0">
                  <a:solidFill>
                    <a:schemeClr val="bg1"/>
                  </a:solidFill>
                  <a:latin typeface="微软雅黑" panose="020B0503020204020204" pitchFamily="34" charset="-122"/>
                  <a:ea typeface="微软雅黑" panose="020B0503020204020204" pitchFamily="34" charset="-122"/>
                </a:rPr>
                <a:t>杨澜</a:t>
              </a:r>
              <a:endParaRPr lang="zh-CN" altLang="en-US" b="1" spc="600" dirty="0">
                <a:solidFill>
                  <a:schemeClr val="bg1"/>
                </a:solidFill>
                <a:latin typeface="微软雅黑" panose="020B0503020204020204" pitchFamily="34" charset="-122"/>
                <a:ea typeface="微软雅黑" panose="020B0503020204020204" pitchFamily="34" charset="-122"/>
              </a:endParaRPr>
            </a:p>
          </p:txBody>
        </p:sp>
        <p:sp>
          <p:nvSpPr>
            <p:cNvPr id="42" name="圆角矩形 41"/>
            <p:cNvSpPr/>
            <p:nvPr/>
          </p:nvSpPr>
          <p:spPr>
            <a:xfrm>
              <a:off x="1197288" y="4350879"/>
              <a:ext cx="717527" cy="35929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3" name="文本框 42"/>
            <p:cNvSpPr txBox="1"/>
            <p:nvPr/>
          </p:nvSpPr>
          <p:spPr>
            <a:xfrm>
              <a:off x="1228727" y="4359302"/>
              <a:ext cx="686088" cy="350872"/>
            </a:xfrm>
            <a:prstGeom prst="rect">
              <a:avLst/>
            </a:prstGeom>
            <a:noFill/>
          </p:spPr>
          <p:txBody>
            <a:bodyPr wrap="square" rtlCol="0">
              <a:spAutoFit/>
            </a:bodyPr>
            <a:lstStyle/>
            <a:p>
              <a:r>
                <a:rPr lang="zh-CN" altLang="en-US" sz="1600" b="1" dirty="0" smtClean="0">
                  <a:solidFill>
                    <a:srgbClr val="9840A3"/>
                  </a:solidFill>
                  <a:latin typeface="微软雅黑" panose="020B0503020204020204" pitchFamily="34" charset="-122"/>
                  <a:ea typeface="微软雅黑" panose="020B0503020204020204" pitchFamily="34" charset="-122"/>
                </a:rPr>
                <a:t>成员</a:t>
              </a:r>
              <a:endParaRPr lang="zh-CN" altLang="en-US" sz="1600" b="1" dirty="0">
                <a:solidFill>
                  <a:srgbClr val="9840A3"/>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8634375" y="3748092"/>
            <a:ext cx="2118817" cy="481870"/>
            <a:chOff x="1139622" y="4284574"/>
            <a:chExt cx="2203653" cy="481870"/>
          </a:xfrm>
        </p:grpSpPr>
        <p:sp>
          <p:nvSpPr>
            <p:cNvPr id="46" name="圆角矩形 45"/>
            <p:cNvSpPr/>
            <p:nvPr/>
          </p:nvSpPr>
          <p:spPr>
            <a:xfrm>
              <a:off x="1139622" y="4284574"/>
              <a:ext cx="2203653" cy="481870"/>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7" name="文本框 46"/>
            <p:cNvSpPr txBox="1"/>
            <p:nvPr/>
          </p:nvSpPr>
          <p:spPr>
            <a:xfrm>
              <a:off x="2126386" y="4340842"/>
              <a:ext cx="1216889" cy="369332"/>
            </a:xfrm>
            <a:prstGeom prst="rect">
              <a:avLst/>
            </a:prstGeom>
            <a:noFill/>
          </p:spPr>
          <p:txBody>
            <a:bodyPr wrap="square" rtlCol="0">
              <a:spAutoFit/>
            </a:bodyPr>
            <a:lstStyle/>
            <a:p>
              <a:r>
                <a:rPr lang="zh-CN" altLang="en-US" b="1" spc="600" dirty="0" smtClean="0">
                  <a:solidFill>
                    <a:schemeClr val="bg1"/>
                  </a:solidFill>
                  <a:latin typeface="微软雅黑" panose="020B0503020204020204" pitchFamily="34" charset="-122"/>
                  <a:ea typeface="微软雅黑" panose="020B0503020204020204" pitchFamily="34" charset="-122"/>
                </a:rPr>
                <a:t>孙仕旺</a:t>
              </a:r>
              <a:endParaRPr lang="zh-CN" altLang="en-US" b="1" spc="600" dirty="0">
                <a:solidFill>
                  <a:schemeClr val="bg1"/>
                </a:solidFill>
                <a:latin typeface="微软雅黑" panose="020B0503020204020204" pitchFamily="34" charset="-122"/>
                <a:ea typeface="微软雅黑" panose="020B0503020204020204" pitchFamily="34" charset="-122"/>
              </a:endParaRPr>
            </a:p>
          </p:txBody>
        </p:sp>
        <p:sp>
          <p:nvSpPr>
            <p:cNvPr id="48" name="圆角矩形 47"/>
            <p:cNvSpPr/>
            <p:nvPr/>
          </p:nvSpPr>
          <p:spPr>
            <a:xfrm>
              <a:off x="1197288" y="4350879"/>
              <a:ext cx="717527" cy="35929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9" name="文本框 48"/>
            <p:cNvSpPr txBox="1"/>
            <p:nvPr/>
          </p:nvSpPr>
          <p:spPr>
            <a:xfrm>
              <a:off x="1228727" y="4359302"/>
              <a:ext cx="686088" cy="350872"/>
            </a:xfrm>
            <a:prstGeom prst="rect">
              <a:avLst/>
            </a:prstGeom>
            <a:noFill/>
          </p:spPr>
          <p:txBody>
            <a:bodyPr wrap="square" rtlCol="0">
              <a:spAutoFit/>
            </a:bodyPr>
            <a:lstStyle/>
            <a:p>
              <a:r>
                <a:rPr lang="zh-CN" altLang="en-US" sz="1600" b="1" dirty="0" smtClean="0">
                  <a:solidFill>
                    <a:srgbClr val="9840A3"/>
                  </a:solidFill>
                  <a:latin typeface="微软雅黑" panose="020B0503020204020204" pitchFamily="34" charset="-122"/>
                  <a:ea typeface="微软雅黑" panose="020B0503020204020204" pitchFamily="34" charset="-122"/>
                </a:rPr>
                <a:t>成员</a:t>
              </a:r>
              <a:endParaRPr lang="zh-CN" altLang="en-US" sz="1600" b="1" dirty="0">
                <a:solidFill>
                  <a:srgbClr val="9840A3"/>
                </a:solidFill>
                <a:latin typeface="微软雅黑" panose="020B0503020204020204" pitchFamily="34" charset="-122"/>
                <a:ea typeface="微软雅黑" panose="020B0503020204020204" pitchFamily="34" charset="-122"/>
              </a:endParaRPr>
            </a:p>
          </p:txBody>
        </p:sp>
      </p:grpSp>
      <p:sp>
        <p:nvSpPr>
          <p:cNvPr id="38" name="文本框 37"/>
          <p:cNvSpPr txBox="1"/>
          <p:nvPr/>
        </p:nvSpPr>
        <p:spPr>
          <a:xfrm>
            <a:off x="1343025" y="4600479"/>
            <a:ext cx="2119781" cy="1754326"/>
          </a:xfrm>
          <a:prstGeom prst="rect">
            <a:avLst/>
          </a:prstGeom>
          <a:noFill/>
        </p:spPr>
        <p:txBody>
          <a:bodyPr wrap="square" rtlCol="0">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项目引导、规划</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zh-CN" altLang="en-US" dirty="0" smtClean="0">
                <a:latin typeface="微软雅黑" panose="020B0503020204020204" pitchFamily="34" charset="-122"/>
                <a:ea typeface="微软雅黑" panose="020B0503020204020204" pitchFamily="34" charset="-122"/>
              </a:rPr>
              <a:t>团队组织、协调</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zh-CN" altLang="en-US" dirty="0" smtClean="0">
                <a:latin typeface="微软雅黑" panose="020B0503020204020204" pitchFamily="34" charset="-122"/>
                <a:ea typeface="微软雅黑" panose="020B0503020204020204" pitchFamily="34" charset="-122"/>
              </a:rPr>
              <a:t>协调经费</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zh-CN" altLang="en-US" dirty="0" smtClean="0">
                <a:latin typeface="微软雅黑" panose="020B0503020204020204" pitchFamily="34" charset="-122"/>
                <a:ea typeface="微软雅黑" panose="020B0503020204020204" pitchFamily="34" charset="-122"/>
              </a:rPr>
              <a:t>推动项目开展</a:t>
            </a:r>
            <a:endParaRPr lang="en-US" altLang="zh-CN" dirty="0" smtClean="0">
              <a:latin typeface="微软雅黑" panose="020B0503020204020204" pitchFamily="34" charset="-122"/>
              <a:ea typeface="微软雅黑" panose="020B0503020204020204" pitchFamily="34" charset="-122"/>
            </a:endParaRPr>
          </a:p>
        </p:txBody>
      </p:sp>
      <p:sp>
        <p:nvSpPr>
          <p:cNvPr id="50" name="文本框 49"/>
          <p:cNvSpPr txBox="1"/>
          <p:nvPr/>
        </p:nvSpPr>
        <p:spPr>
          <a:xfrm>
            <a:off x="3739961" y="4554312"/>
            <a:ext cx="2119781" cy="1800493"/>
          </a:xfrm>
          <a:prstGeom prst="rect">
            <a:avLst/>
          </a:prstGeom>
          <a:noFill/>
        </p:spPr>
        <p:txBody>
          <a:bodyPr wrap="square" rtlCol="0">
            <a:spAutoFit/>
          </a:bodyPr>
          <a:lstStyle/>
          <a:p>
            <a:pPr>
              <a:lnSpc>
                <a:spcPct val="150000"/>
              </a:lnSpc>
            </a:pPr>
            <a:r>
              <a:rPr lang="en-US" altLang="zh-CN" sz="2000" b="1"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调研小组长</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zh-CN" altLang="en-US" dirty="0" smtClean="0">
                <a:latin typeface="微软雅黑" panose="020B0503020204020204" pitchFamily="34" charset="-122"/>
                <a:ea typeface="微软雅黑" panose="020B0503020204020204" pitchFamily="34" charset="-122"/>
              </a:rPr>
              <a:t>访谈提纲</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zh-CN" altLang="en-US" dirty="0" smtClean="0">
                <a:latin typeface="微软雅黑" panose="020B0503020204020204" pitchFamily="34" charset="-122"/>
                <a:ea typeface="微软雅黑" panose="020B0503020204020204" pitchFamily="34" charset="-122"/>
              </a:rPr>
              <a:t>人员联系</a:t>
            </a:r>
            <a:endParaRPr lang="en-US" altLang="zh-CN" dirty="0" smtClean="0">
              <a:latin typeface="微软雅黑" panose="020B0503020204020204" pitchFamily="34" charset="-122"/>
              <a:ea typeface="微软雅黑" panose="020B0503020204020204" pitchFamily="34" charset="-122"/>
            </a:endParaRPr>
          </a:p>
          <a:p>
            <a:pPr>
              <a:lnSpc>
                <a:spcPct val="150000"/>
              </a:lnSpc>
            </a:pPr>
            <a:endParaRPr lang="zh-CN" altLang="en-US" dirty="0">
              <a:latin typeface="微软雅黑" panose="020B0503020204020204" pitchFamily="34" charset="-122"/>
              <a:ea typeface="微软雅黑" panose="020B0503020204020204" pitchFamily="34" charset="-122"/>
            </a:endParaRPr>
          </a:p>
        </p:txBody>
      </p:sp>
      <p:sp>
        <p:nvSpPr>
          <p:cNvPr id="51" name="文本框 50"/>
          <p:cNvSpPr txBox="1"/>
          <p:nvPr/>
        </p:nvSpPr>
        <p:spPr>
          <a:xfrm>
            <a:off x="6005015" y="4554312"/>
            <a:ext cx="2579427" cy="1338828"/>
          </a:xfrm>
          <a:prstGeom prst="rect">
            <a:avLst/>
          </a:prstGeom>
          <a:noFill/>
        </p:spPr>
        <p:txBody>
          <a:bodyPr wrap="square" rtlCol="0">
            <a:spAutoFit/>
          </a:bodyPr>
          <a:lstStyle/>
          <a:p>
            <a:pPr>
              <a:lnSpc>
                <a:spcPct val="150000"/>
              </a:lnSpc>
            </a:pPr>
            <a:r>
              <a:rPr lang="en-US" altLang="zh-CN" b="1"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设计小组长</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平台</a:t>
            </a:r>
            <a:r>
              <a:rPr lang="zh-CN" altLang="en-US" dirty="0" smtClean="0">
                <a:latin typeface="微软雅黑" panose="020B0503020204020204" pitchFamily="34" charset="-122"/>
                <a:ea typeface="微软雅黑" panose="020B0503020204020204" pitchFamily="34" charset="-122"/>
              </a:rPr>
              <a:t>设计、课程设计</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zh-CN" altLang="en-US" dirty="0" smtClean="0">
                <a:latin typeface="微软雅黑" panose="020B0503020204020204" pitchFamily="34" charset="-122"/>
                <a:ea typeface="微软雅黑" panose="020B0503020204020204" pitchFamily="34" charset="-122"/>
              </a:rPr>
              <a:t>文秘：会议记录、文稿</a:t>
            </a:r>
            <a:endParaRPr lang="zh-CN" altLang="en-US" dirty="0">
              <a:latin typeface="微软雅黑" panose="020B0503020204020204" pitchFamily="34" charset="-122"/>
              <a:ea typeface="微软雅黑" panose="020B0503020204020204" pitchFamily="34" charset="-122"/>
            </a:endParaRPr>
          </a:p>
        </p:txBody>
      </p:sp>
      <p:sp>
        <p:nvSpPr>
          <p:cNvPr id="52" name="文本框 51"/>
          <p:cNvSpPr txBox="1"/>
          <p:nvPr/>
        </p:nvSpPr>
        <p:spPr>
          <a:xfrm>
            <a:off x="8634375" y="4554312"/>
            <a:ext cx="2119781" cy="923330"/>
          </a:xfrm>
          <a:prstGeom prst="rect">
            <a:avLst/>
          </a:prstGeom>
          <a:noFill/>
        </p:spPr>
        <p:txBody>
          <a:bodyPr wrap="square" rtlCol="0">
            <a:spAutoFit/>
          </a:bodyPr>
          <a:lstStyle/>
          <a:p>
            <a:pPr>
              <a:lnSpc>
                <a:spcPct val="150000"/>
              </a:lnSpc>
            </a:pPr>
            <a:r>
              <a:rPr lang="en-US" altLang="zh-CN" b="1"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编程小组长</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zh-CN" altLang="en-US" dirty="0" smtClean="0">
                <a:latin typeface="微软雅黑" panose="020B0503020204020204" pitchFamily="34" charset="-122"/>
                <a:ea typeface="微软雅黑" panose="020B0503020204020204" pitchFamily="34" charset="-122"/>
              </a:rPr>
              <a:t>平台开发</a:t>
            </a:r>
            <a:endParaRPr lang="zh-CN" altLang="en-US" dirty="0">
              <a:latin typeface="微软雅黑" panose="020B0503020204020204" pitchFamily="34" charset="-122"/>
              <a:ea typeface="微软雅黑" panose="020B0503020204020204" pitchFamily="34" charset="-122"/>
            </a:endParaRPr>
          </a:p>
        </p:txBody>
      </p:sp>
      <p:pic>
        <p:nvPicPr>
          <p:cNvPr id="31" name="图片 30"/>
          <p:cNvPicPr>
            <a:picLocks/>
          </p:cNvPicPr>
          <p:nvPr/>
        </p:nvPicPr>
        <p:blipFill rotWithShape="1">
          <a:blip r:embed="rId4" cstate="print"/>
          <a:srcRect b="15553"/>
          <a:stretch/>
        </p:blipFill>
        <p:spPr>
          <a:xfrm>
            <a:off x="8800477" y="1373649"/>
            <a:ext cx="1786612" cy="2050093"/>
          </a:xfrm>
          <a:prstGeom prst="rect">
            <a:avLst/>
          </a:prstGeom>
        </p:spPr>
      </p:pic>
      <p:pic>
        <p:nvPicPr>
          <p:cNvPr id="32" name="图片 31"/>
          <p:cNvPicPr>
            <a:picLocks noChangeAspect="1"/>
          </p:cNvPicPr>
          <p:nvPr/>
        </p:nvPicPr>
        <p:blipFill rotWithShape="1">
          <a:blip r:embed="rId5" cstate="print">
            <a:extLst>
              <a:ext uri="{28A0092B-C50C-407E-A947-70E740481C1C}">
                <a14:useLocalDpi xmlns:a14="http://schemas.microsoft.com/office/drawing/2010/main" val="0"/>
              </a:ext>
            </a:extLst>
          </a:blip>
          <a:srcRect l="38970" t="16625" r="24982" b="31297"/>
          <a:stretch/>
        </p:blipFill>
        <p:spPr>
          <a:xfrm>
            <a:off x="3826600" y="1317812"/>
            <a:ext cx="1943591" cy="2105930"/>
          </a:xfrm>
          <a:prstGeom prst="rect">
            <a:avLst/>
          </a:prstGeom>
        </p:spPr>
      </p:pic>
    </p:spTree>
    <p:extLst>
      <p:ext uri="{BB962C8B-B14F-4D97-AF65-F5344CB8AC3E}">
        <p14:creationId xmlns:p14="http://schemas.microsoft.com/office/powerpoint/2010/main" val="310774328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21053" y="276460"/>
            <a:ext cx="2712672" cy="646331"/>
          </a:xfrm>
          <a:prstGeom prst="rect">
            <a:avLst/>
          </a:prstGeom>
          <a:noFill/>
        </p:spPr>
        <p:txBody>
          <a:bodyPr wrap="square" rtlCol="0">
            <a:spAutoFit/>
          </a:bodyPr>
          <a:lstStyle/>
          <a:p>
            <a:r>
              <a:rPr lang="zh-CN" altLang="en-US" sz="3600" b="1" dirty="0" smtClean="0">
                <a:solidFill>
                  <a:srgbClr val="78B832"/>
                </a:solidFill>
                <a:latin typeface="微软雅黑" panose="020B0503020204020204" pitchFamily="34" charset="-122"/>
                <a:ea typeface="微软雅黑" panose="020B0503020204020204" pitchFamily="34" charset="-122"/>
              </a:rPr>
              <a:t>项</a:t>
            </a:r>
            <a:r>
              <a:rPr lang="zh-CN" altLang="en-US" sz="3600" b="1" dirty="0" smtClean="0">
                <a:solidFill>
                  <a:srgbClr val="01B3D1"/>
                </a:solidFill>
                <a:latin typeface="微软雅黑" panose="020B0503020204020204" pitchFamily="34" charset="-122"/>
                <a:ea typeface="微软雅黑" panose="020B0503020204020204" pitchFamily="34" charset="-122"/>
              </a:rPr>
              <a:t>目</a:t>
            </a:r>
            <a:r>
              <a:rPr lang="zh-CN" altLang="en-US" sz="3600" b="1" dirty="0" smtClean="0">
                <a:solidFill>
                  <a:schemeClr val="bg2">
                    <a:lumMod val="50000"/>
                  </a:schemeClr>
                </a:solidFill>
                <a:latin typeface="微软雅黑" panose="020B0503020204020204" pitchFamily="34" charset="-122"/>
                <a:ea typeface="微软雅黑" panose="020B0503020204020204" pitchFamily="34" charset="-122"/>
              </a:rPr>
              <a:t>组</a:t>
            </a:r>
            <a:r>
              <a:rPr lang="zh-CN" altLang="en-US" sz="3600" b="1" dirty="0" smtClean="0">
                <a:solidFill>
                  <a:srgbClr val="FABE00"/>
                </a:solidFill>
                <a:latin typeface="微软雅黑" panose="020B0503020204020204" pitchFamily="34" charset="-122"/>
                <a:ea typeface="微软雅黑" panose="020B0503020204020204" pitchFamily="34" charset="-122"/>
              </a:rPr>
              <a:t>建</a:t>
            </a:r>
            <a:r>
              <a:rPr lang="zh-CN" altLang="en-US" sz="3600" b="1" dirty="0">
                <a:solidFill>
                  <a:srgbClr val="D32E66"/>
                </a:solidFill>
                <a:latin typeface="微软雅黑" panose="020B0503020204020204" pitchFamily="34" charset="-122"/>
                <a:ea typeface="微软雅黑" panose="020B0503020204020204" pitchFamily="34" charset="-122"/>
              </a:rPr>
              <a:t>设</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624352" y="1294228"/>
            <a:ext cx="2177243" cy="582139"/>
            <a:chOff x="1039308" y="2851928"/>
            <a:chExt cx="1750508" cy="468041"/>
          </a:xfrm>
        </p:grpSpPr>
        <p:sp>
          <p:nvSpPr>
            <p:cNvPr id="17" name="圆角矩形 16"/>
            <p:cNvSpPr/>
            <p:nvPr/>
          </p:nvSpPr>
          <p:spPr>
            <a:xfrm>
              <a:off x="1039308" y="2851928"/>
              <a:ext cx="1750508" cy="468041"/>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文本框 17"/>
            <p:cNvSpPr txBox="1"/>
            <p:nvPr/>
          </p:nvSpPr>
          <p:spPr>
            <a:xfrm>
              <a:off x="1248696" y="2868959"/>
              <a:ext cx="1331731" cy="420670"/>
            </a:xfrm>
            <a:prstGeom prst="rect">
              <a:avLst/>
            </a:prstGeom>
            <a:noFill/>
          </p:spPr>
          <p:txBody>
            <a:bodyPr wrap="square" rtlCol="0">
              <a:spAutoFit/>
            </a:bodyPr>
            <a:lstStyle/>
            <a:p>
              <a:r>
                <a:rPr lang="zh-CN" altLang="en-US" sz="2800" b="1" dirty="0" smtClean="0">
                  <a:solidFill>
                    <a:schemeClr val="bg1"/>
                  </a:solidFill>
                </a:rPr>
                <a:t>定期会议</a:t>
              </a:r>
              <a:endParaRPr lang="zh-CN" altLang="en-US" sz="2800" b="1" dirty="0">
                <a:solidFill>
                  <a:schemeClr val="bg1"/>
                </a:solidFill>
              </a:endParaRPr>
            </a:p>
          </p:txBody>
        </p:sp>
      </p:grpSp>
      <p:grpSp>
        <p:nvGrpSpPr>
          <p:cNvPr id="19" name="组合 18"/>
          <p:cNvGrpSpPr/>
          <p:nvPr/>
        </p:nvGrpSpPr>
        <p:grpSpPr>
          <a:xfrm>
            <a:off x="1493166" y="2394311"/>
            <a:ext cx="1983545" cy="578613"/>
            <a:chOff x="1039307" y="2851928"/>
            <a:chExt cx="1750509" cy="468041"/>
          </a:xfrm>
        </p:grpSpPr>
        <p:sp>
          <p:nvSpPr>
            <p:cNvPr id="20" name="圆角矩形 19"/>
            <p:cNvSpPr/>
            <p:nvPr/>
          </p:nvSpPr>
          <p:spPr>
            <a:xfrm>
              <a:off x="1039308" y="2851928"/>
              <a:ext cx="1750508" cy="468041"/>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文本框 20"/>
            <p:cNvSpPr txBox="1"/>
            <p:nvPr/>
          </p:nvSpPr>
          <p:spPr>
            <a:xfrm>
              <a:off x="1039307" y="2892240"/>
              <a:ext cx="1750509" cy="373442"/>
            </a:xfrm>
            <a:prstGeom prst="rect">
              <a:avLst/>
            </a:prstGeom>
            <a:noFill/>
          </p:spPr>
          <p:txBody>
            <a:bodyPr wrap="square" rtlCol="0">
              <a:spAutoFit/>
            </a:bodyPr>
            <a:lstStyle/>
            <a:p>
              <a:pPr algn="ctr"/>
              <a:r>
                <a:rPr lang="zh-CN" altLang="en-US" sz="2400" b="1" dirty="0">
                  <a:solidFill>
                    <a:schemeClr val="bg1"/>
                  </a:solidFill>
                </a:rPr>
                <a:t>导师</a:t>
              </a:r>
              <a:r>
                <a:rPr lang="zh-CN" altLang="en-US" sz="2400" b="1" dirty="0" smtClean="0">
                  <a:solidFill>
                    <a:schemeClr val="bg1"/>
                  </a:solidFill>
                </a:rPr>
                <a:t>会议</a:t>
              </a:r>
              <a:endParaRPr lang="zh-CN" altLang="en-US" sz="2400" b="1" dirty="0">
                <a:solidFill>
                  <a:schemeClr val="bg1"/>
                </a:solidFill>
              </a:endParaRPr>
            </a:p>
          </p:txBody>
        </p:sp>
      </p:grpSp>
      <p:sp>
        <p:nvSpPr>
          <p:cNvPr id="25" name="文本框 24"/>
          <p:cNvSpPr txBox="1"/>
          <p:nvPr/>
        </p:nvSpPr>
        <p:spPr>
          <a:xfrm>
            <a:off x="4234772" y="2381066"/>
            <a:ext cx="6641545" cy="961289"/>
          </a:xfrm>
          <a:prstGeom prst="rect">
            <a:avLst/>
          </a:prstGeom>
          <a:noFill/>
        </p:spPr>
        <p:txBody>
          <a:bodyPr wrap="square" rtlCol="0">
            <a:spAutoFit/>
          </a:bodyPr>
          <a:lstStyle/>
          <a:p>
            <a:pPr>
              <a:lnSpc>
                <a:spcPct val="150000"/>
              </a:lnSpc>
            </a:pP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、周一</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周三，两周一次（视开展情况和老师行程变化）</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、会议记录</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录音</a:t>
            </a:r>
            <a:endParaRPr lang="en-US" altLang="zh-CN" sz="2000" dirty="0" smtClean="0">
              <a:latin typeface="微软雅黑" panose="020B0503020204020204" pitchFamily="34" charset="-122"/>
              <a:ea typeface="微软雅黑" panose="020B0503020204020204" pitchFamily="34" charset="-122"/>
            </a:endParaRPr>
          </a:p>
        </p:txBody>
      </p:sp>
      <p:sp>
        <p:nvSpPr>
          <p:cNvPr id="26" name="文本框 25"/>
          <p:cNvSpPr txBox="1"/>
          <p:nvPr/>
        </p:nvSpPr>
        <p:spPr>
          <a:xfrm>
            <a:off x="4191753" y="3830219"/>
            <a:ext cx="6641545" cy="1477328"/>
          </a:xfrm>
          <a:prstGeom prst="rect">
            <a:avLst/>
          </a:prstGeom>
          <a:noFill/>
        </p:spPr>
        <p:txBody>
          <a:bodyPr wrap="square" rtlCol="0">
            <a:spAutoFit/>
          </a:bodyPr>
          <a:lstStyle/>
          <a:p>
            <a:pPr>
              <a:lnSpc>
                <a:spcPct val="150000"/>
              </a:lnSpc>
            </a:pP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、每周</a:t>
            </a:r>
            <a:r>
              <a:rPr lang="en-US" altLang="zh-CN" sz="2000" dirty="0" smtClean="0">
                <a:latin typeface="微软雅黑" panose="020B0503020204020204" pitchFamily="34" charset="-122"/>
                <a:ea typeface="微软雅黑" panose="020B0503020204020204" pitchFamily="34" charset="-122"/>
              </a:rPr>
              <a:t>1-2</a:t>
            </a:r>
            <a:r>
              <a:rPr lang="zh-CN" altLang="en-US" sz="2000" dirty="0" smtClean="0">
                <a:latin typeface="微软雅黑" panose="020B0503020204020204" pitchFamily="34" charset="-122"/>
                <a:ea typeface="微软雅黑" panose="020B0503020204020204" pitchFamily="34" charset="-122"/>
              </a:rPr>
              <a:t>次，每周三下午</a:t>
            </a:r>
            <a:r>
              <a:rPr lang="en-US" altLang="zh-CN" sz="2000" dirty="0" smtClean="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点半为固定例会时间，周日小会视需要而定</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、会议记录</a:t>
            </a:r>
            <a:endParaRPr lang="en-US" altLang="zh-CN" sz="2000" dirty="0" smtClean="0">
              <a:latin typeface="微软雅黑" panose="020B0503020204020204" pitchFamily="34" charset="-122"/>
              <a:ea typeface="微软雅黑" panose="020B0503020204020204" pitchFamily="34" charset="-122"/>
            </a:endParaRPr>
          </a:p>
        </p:txBody>
      </p:sp>
      <p:grpSp>
        <p:nvGrpSpPr>
          <p:cNvPr id="27" name="组合 26"/>
          <p:cNvGrpSpPr/>
          <p:nvPr/>
        </p:nvGrpSpPr>
        <p:grpSpPr>
          <a:xfrm>
            <a:off x="9621685" y="4941185"/>
            <a:ext cx="4147206" cy="3287454"/>
            <a:chOff x="9621685" y="4941185"/>
            <a:chExt cx="4147206" cy="3287454"/>
          </a:xfrm>
        </p:grpSpPr>
        <p:pic>
          <p:nvPicPr>
            <p:cNvPr id="28" name="图片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449865">
              <a:off x="9621685" y="4941185"/>
              <a:ext cx="4147206" cy="3287454"/>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9990" y="6140487"/>
              <a:ext cx="1447619" cy="596825"/>
            </a:xfrm>
            <a:prstGeom prst="rect">
              <a:avLst/>
            </a:prstGeom>
          </p:spPr>
        </p:pic>
      </p:grpSp>
      <p:grpSp>
        <p:nvGrpSpPr>
          <p:cNvPr id="30" name="组合 29"/>
          <p:cNvGrpSpPr/>
          <p:nvPr/>
        </p:nvGrpSpPr>
        <p:grpSpPr>
          <a:xfrm>
            <a:off x="1493166" y="3794127"/>
            <a:ext cx="1983545" cy="578613"/>
            <a:chOff x="1039307" y="2851928"/>
            <a:chExt cx="1750509" cy="468041"/>
          </a:xfrm>
        </p:grpSpPr>
        <p:sp>
          <p:nvSpPr>
            <p:cNvPr id="31" name="圆角矩形 30"/>
            <p:cNvSpPr/>
            <p:nvPr/>
          </p:nvSpPr>
          <p:spPr>
            <a:xfrm>
              <a:off x="1039308" y="2851928"/>
              <a:ext cx="1750508" cy="468041"/>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2" name="文本框 20"/>
            <p:cNvSpPr txBox="1"/>
            <p:nvPr/>
          </p:nvSpPr>
          <p:spPr>
            <a:xfrm>
              <a:off x="1039307" y="2892240"/>
              <a:ext cx="1750509" cy="373442"/>
            </a:xfrm>
            <a:prstGeom prst="rect">
              <a:avLst/>
            </a:prstGeom>
            <a:noFill/>
          </p:spPr>
          <p:txBody>
            <a:bodyPr wrap="square" rtlCol="0">
              <a:spAutoFit/>
            </a:bodyPr>
            <a:lstStyle/>
            <a:p>
              <a:pPr algn="ctr"/>
              <a:r>
                <a:rPr lang="zh-CN" altLang="en-US" sz="2400" dirty="0" smtClean="0">
                  <a:solidFill>
                    <a:schemeClr val="bg1"/>
                  </a:solidFill>
                  <a:latin typeface="微软雅黑" pitchFamily="34" charset="-122"/>
                  <a:ea typeface="微软雅黑" pitchFamily="34" charset="-122"/>
                </a:rPr>
                <a:t>组内会议</a:t>
              </a:r>
              <a:endParaRPr lang="zh-CN" altLang="en-US" sz="2400" dirty="0">
                <a:solidFill>
                  <a:schemeClr val="bg1"/>
                </a:solidFill>
                <a:latin typeface="微软雅黑" pitchFamily="34" charset="-122"/>
                <a:ea typeface="微软雅黑" pitchFamily="34" charset="-122"/>
              </a:endParaRPr>
            </a:p>
          </p:txBody>
        </p:sp>
      </p:grpSp>
      <p:sp>
        <p:nvSpPr>
          <p:cNvPr id="33" name="圆角矩形 32"/>
          <p:cNvSpPr/>
          <p:nvPr/>
        </p:nvSpPr>
        <p:spPr>
          <a:xfrm>
            <a:off x="4191753" y="2370677"/>
            <a:ext cx="6684564" cy="1026942"/>
          </a:xfrm>
          <a:prstGeom prst="roundRect">
            <a:avLst>
              <a:gd name="adj" fmla="val 9450"/>
            </a:avLst>
          </a:prstGeom>
          <a:noFill/>
          <a:ln w="12700">
            <a:solidFill>
              <a:srgbClr val="D3A2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4191753" y="3794127"/>
            <a:ext cx="6684564" cy="1553343"/>
          </a:xfrm>
          <a:prstGeom prst="roundRect">
            <a:avLst>
              <a:gd name="adj" fmla="val 9450"/>
            </a:avLst>
          </a:prstGeom>
          <a:noFill/>
          <a:ln w="12700">
            <a:solidFill>
              <a:srgbClr val="D3A2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cstate="print"/>
          <a:stretch>
            <a:fillRect/>
          </a:stretch>
        </p:blipFill>
        <p:spPr>
          <a:xfrm>
            <a:off x="4148734" y="922791"/>
            <a:ext cx="6553537" cy="5385077"/>
          </a:xfrm>
          <a:prstGeom prst="rect">
            <a:avLst/>
          </a:prstGeom>
        </p:spPr>
      </p:pic>
      <p:pic>
        <p:nvPicPr>
          <p:cNvPr id="22" name="图片 21" descr="讨论照片.jpeg"/>
          <p:cNvPicPr>
            <a:picLocks noChangeAspect="1"/>
          </p:cNvPicPr>
          <p:nvPr/>
        </p:nvPicPr>
        <p:blipFill>
          <a:blip r:embed="rId5" cstate="print"/>
          <a:stretch>
            <a:fillRect/>
          </a:stretch>
        </p:blipFill>
        <p:spPr>
          <a:xfrm>
            <a:off x="3807655" y="928468"/>
            <a:ext cx="6930683" cy="5198012"/>
          </a:xfrm>
          <a:prstGeom prst="rect">
            <a:avLst/>
          </a:prstGeom>
        </p:spPr>
      </p:pic>
    </p:spTree>
    <p:extLst>
      <p:ext uri="{BB962C8B-B14F-4D97-AF65-F5344CB8AC3E}">
        <p14:creationId xmlns:p14="http://schemas.microsoft.com/office/powerpoint/2010/main" val="42638997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1+#ppt_w/2"/>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21053" y="276460"/>
            <a:ext cx="2086816" cy="646331"/>
          </a:xfrm>
          <a:prstGeom prst="rect">
            <a:avLst/>
          </a:prstGeom>
          <a:noFill/>
        </p:spPr>
        <p:txBody>
          <a:bodyPr wrap="square" rtlCol="0">
            <a:spAutoFit/>
          </a:bodyPr>
          <a:lstStyle/>
          <a:p>
            <a:r>
              <a:rPr lang="zh-CN" altLang="en-US" sz="3600" b="1" dirty="0" smtClean="0">
                <a:solidFill>
                  <a:srgbClr val="78B832"/>
                </a:solidFill>
                <a:latin typeface="微软雅黑" panose="020B0503020204020204" pitchFamily="34" charset="-122"/>
                <a:ea typeface="微软雅黑" panose="020B0503020204020204" pitchFamily="34" charset="-122"/>
              </a:rPr>
              <a:t>项</a:t>
            </a:r>
            <a:r>
              <a:rPr lang="zh-CN" altLang="en-US" sz="3600" b="1" dirty="0" smtClean="0">
                <a:solidFill>
                  <a:srgbClr val="01B3D1"/>
                </a:solidFill>
                <a:latin typeface="微软雅黑" panose="020B0503020204020204" pitchFamily="34" charset="-122"/>
                <a:ea typeface="微软雅黑" panose="020B0503020204020204" pitchFamily="34" charset="-122"/>
              </a:rPr>
              <a:t>目</a:t>
            </a:r>
            <a:r>
              <a:rPr lang="zh-CN" altLang="en-US" sz="3600" b="1" dirty="0" smtClean="0">
                <a:solidFill>
                  <a:srgbClr val="FABE00"/>
                </a:solidFill>
                <a:latin typeface="微软雅黑" panose="020B0503020204020204" pitchFamily="34" charset="-122"/>
                <a:ea typeface="微软雅黑" panose="020B0503020204020204" pitchFamily="34" charset="-122"/>
              </a:rPr>
              <a:t>进</a:t>
            </a:r>
            <a:r>
              <a:rPr lang="zh-CN" altLang="en-US" sz="3600" b="1" dirty="0" smtClean="0">
                <a:solidFill>
                  <a:srgbClr val="D32E66"/>
                </a:solidFill>
                <a:latin typeface="微软雅黑" panose="020B0503020204020204" pitchFamily="34" charset="-122"/>
                <a:ea typeface="微软雅黑" panose="020B0503020204020204" pitchFamily="34" charset="-122"/>
              </a:rPr>
              <a:t>展</a:t>
            </a:r>
            <a:endParaRPr lang="zh-CN" altLang="en-US" sz="3600" b="1" dirty="0">
              <a:solidFill>
                <a:srgbClr val="D32E66"/>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1065160" y="1352310"/>
            <a:ext cx="2487003" cy="481870"/>
            <a:chOff x="1343812" y="3670588"/>
            <a:chExt cx="3759200" cy="728365"/>
          </a:xfrm>
        </p:grpSpPr>
        <p:sp>
          <p:nvSpPr>
            <p:cNvPr id="15" name="圆角矩形 14"/>
            <p:cNvSpPr/>
            <p:nvPr/>
          </p:nvSpPr>
          <p:spPr>
            <a:xfrm>
              <a:off x="1343812" y="3670588"/>
              <a:ext cx="3759200" cy="728365"/>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文本框 15"/>
            <p:cNvSpPr txBox="1"/>
            <p:nvPr/>
          </p:nvSpPr>
          <p:spPr>
            <a:xfrm>
              <a:off x="2474550" y="3747023"/>
              <a:ext cx="2267669" cy="558259"/>
            </a:xfrm>
            <a:prstGeom prst="rect">
              <a:avLst/>
            </a:prstGeom>
            <a:noFill/>
          </p:spPr>
          <p:txBody>
            <a:bodyPr wrap="square" rtlCol="0">
              <a:spAutoFit/>
            </a:bodyPr>
            <a:lstStyle/>
            <a:p>
              <a:r>
                <a:rPr lang="zh-CN" altLang="en-US" b="1" spc="600" dirty="0" smtClean="0">
                  <a:solidFill>
                    <a:schemeClr val="bg1"/>
                  </a:solidFill>
                  <a:latin typeface="微软雅黑" panose="020B0503020204020204" pitchFamily="34" charset="-122"/>
                  <a:ea typeface="微软雅黑" panose="020B0503020204020204" pitchFamily="34" charset="-122"/>
                </a:rPr>
                <a:t>访谈报告</a:t>
              </a:r>
              <a:endParaRPr lang="zh-CN" altLang="en-US" b="1" spc="600" dirty="0">
                <a:solidFill>
                  <a:schemeClr val="bg1"/>
                </a:solidFill>
                <a:latin typeface="微软雅黑" panose="020B0503020204020204" pitchFamily="34" charset="-122"/>
                <a:ea typeface="微软雅黑" panose="020B0503020204020204" pitchFamily="34" charset="-122"/>
              </a:endParaRPr>
            </a:p>
          </p:txBody>
        </p:sp>
        <p:sp>
          <p:nvSpPr>
            <p:cNvPr id="17" name="椭圆 16"/>
            <p:cNvSpPr/>
            <p:nvPr/>
          </p:nvSpPr>
          <p:spPr>
            <a:xfrm>
              <a:off x="1687503" y="3776590"/>
              <a:ext cx="516358" cy="516358"/>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文本框 17"/>
            <p:cNvSpPr txBox="1"/>
            <p:nvPr/>
          </p:nvSpPr>
          <p:spPr>
            <a:xfrm>
              <a:off x="1722866" y="3774925"/>
              <a:ext cx="330200" cy="511737"/>
            </a:xfrm>
            <a:prstGeom prst="rect">
              <a:avLst/>
            </a:prstGeom>
            <a:noFill/>
          </p:spPr>
          <p:txBody>
            <a:bodyPr wrap="square" rtlCol="0">
              <a:spAutoFit/>
            </a:bodyPr>
            <a:lstStyle/>
            <a:p>
              <a:r>
                <a:rPr lang="en-US" altLang="zh-CN" sz="1600" b="1" dirty="0" smtClean="0">
                  <a:solidFill>
                    <a:srgbClr val="9840A3"/>
                  </a:solidFill>
                  <a:latin typeface="微软雅黑" panose="020B0503020204020204" pitchFamily="34" charset="-122"/>
                  <a:ea typeface="微软雅黑" panose="020B0503020204020204" pitchFamily="34" charset="-122"/>
                </a:rPr>
                <a:t>1</a:t>
              </a:r>
              <a:endParaRPr lang="zh-CN" altLang="en-US" sz="1600" b="1" dirty="0">
                <a:solidFill>
                  <a:srgbClr val="9840A3"/>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9621685" y="4941185"/>
            <a:ext cx="4147206" cy="3287454"/>
            <a:chOff x="9621685" y="4941185"/>
            <a:chExt cx="4147206" cy="3287454"/>
          </a:xfrm>
        </p:grpSpPr>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449865">
              <a:off x="9621685" y="4941185"/>
              <a:ext cx="4147206" cy="3287454"/>
            </a:xfrm>
            <a:prstGeom prst="rect">
              <a:avLst/>
            </a:prstGeom>
          </p:spPr>
        </p:pic>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9990" y="6140487"/>
              <a:ext cx="1447619" cy="596825"/>
            </a:xfrm>
            <a:prstGeom prst="rect">
              <a:avLst/>
            </a:prstGeom>
          </p:spPr>
        </p:pic>
      </p:grpSp>
      <p:sp>
        <p:nvSpPr>
          <p:cNvPr id="22" name="Freeform 5"/>
          <p:cNvSpPr/>
          <p:nvPr/>
        </p:nvSpPr>
        <p:spPr bwMode="auto">
          <a:xfrm rot="5844680">
            <a:off x="3891677" y="3152752"/>
            <a:ext cx="868979" cy="985527"/>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chemeClr val="accent2"/>
          </a:solidFill>
          <a:ln>
            <a:solidFill>
              <a:schemeClr val="accent1"/>
            </a:solidFill>
          </a:ln>
        </p:spPr>
        <p:txBody>
          <a:bodyPr vert="horz" wrap="square" lIns="68580" tIns="34290" rIns="68580" bIns="34290" numCol="1" anchor="t" anchorCtr="0" compatLnSpc="1"/>
          <a:lstStyle/>
          <a:p>
            <a:endParaRPr lang="zh-CN" altLang="en-US">
              <a:cs typeface="+mn-ea"/>
              <a:sym typeface="+mn-lt"/>
            </a:endParaRPr>
          </a:p>
        </p:txBody>
      </p:sp>
      <p:sp>
        <p:nvSpPr>
          <p:cNvPr id="23" name="圆角矩形 22"/>
          <p:cNvSpPr/>
          <p:nvPr/>
        </p:nvSpPr>
        <p:spPr>
          <a:xfrm>
            <a:off x="1519319" y="2510786"/>
            <a:ext cx="2024543" cy="2700300"/>
          </a:xfrm>
          <a:prstGeom prst="roundRect">
            <a:avLst>
              <a:gd name="adj" fmla="val 9450"/>
            </a:avLst>
          </a:prstGeom>
          <a:ln>
            <a:solidFill>
              <a:srgbClr val="D3A2DA"/>
            </a:solidFill>
          </a:ln>
        </p:spPr>
        <p:style>
          <a:lnRef idx="2">
            <a:schemeClr val="accent2"/>
          </a:lnRef>
          <a:fillRef idx="1">
            <a:schemeClr val="lt1"/>
          </a:fillRef>
          <a:effectRef idx="0">
            <a:schemeClr val="accent2"/>
          </a:effectRef>
          <a:fontRef idx="minor">
            <a:schemeClr val="dk1"/>
          </a:fontRef>
        </p:style>
        <p:txBody>
          <a:bodyPr rtlCol="0" anchor="ctr"/>
          <a:lstStyle/>
          <a:p>
            <a:pPr lvl="0" algn="ctr"/>
            <a:r>
              <a:rPr lang="zh-CN" altLang="zh-CN" sz="2400" dirty="0" smtClean="0">
                <a:latin typeface="微软雅黑" pitchFamily="34" charset="-122"/>
                <a:ea typeface="微软雅黑" pitchFamily="34" charset="-122"/>
              </a:rPr>
              <a:t>分层次选取</a:t>
            </a:r>
            <a:r>
              <a:rPr lang="zh-CN" altLang="en-US" sz="2400" dirty="0" smtClean="0">
                <a:latin typeface="微软雅黑" pitchFamily="34" charset="-122"/>
                <a:ea typeface="微软雅黑" pitchFamily="34" charset="-122"/>
              </a:rPr>
              <a:t>公司，并联系约定时间</a:t>
            </a:r>
            <a:endParaRPr lang="zh-CN" altLang="zh-CN" sz="2400" dirty="0" smtClean="0">
              <a:latin typeface="微软雅黑" pitchFamily="34" charset="-122"/>
              <a:ea typeface="微软雅黑" pitchFamily="34" charset="-122"/>
            </a:endParaRPr>
          </a:p>
          <a:p>
            <a:pPr algn="ctr"/>
            <a:endParaRPr lang="zh-CN" altLang="en-US" sz="2400" dirty="0">
              <a:latin typeface="微软雅黑" pitchFamily="34" charset="-122"/>
              <a:ea typeface="微软雅黑" pitchFamily="34" charset="-122"/>
            </a:endParaRPr>
          </a:p>
        </p:txBody>
      </p:sp>
      <p:sp>
        <p:nvSpPr>
          <p:cNvPr id="25" name="圆角矩形 24"/>
          <p:cNvSpPr/>
          <p:nvPr/>
        </p:nvSpPr>
        <p:spPr>
          <a:xfrm>
            <a:off x="5115966" y="2508438"/>
            <a:ext cx="1872208" cy="2700300"/>
          </a:xfrm>
          <a:prstGeom prst="roundRect">
            <a:avLst>
              <a:gd name="adj" fmla="val 9450"/>
            </a:avLst>
          </a:prstGeom>
          <a:ln>
            <a:solidFill>
              <a:srgbClr val="D3A2DA"/>
            </a:solidFill>
          </a:ln>
        </p:spPr>
        <p:style>
          <a:lnRef idx="2">
            <a:schemeClr val="accent2"/>
          </a:lnRef>
          <a:fillRef idx="1">
            <a:schemeClr val="lt1"/>
          </a:fillRef>
          <a:effectRef idx="0">
            <a:schemeClr val="accent2"/>
          </a:effectRef>
          <a:fontRef idx="minor">
            <a:schemeClr val="dk1"/>
          </a:fontRef>
        </p:style>
        <p:txBody>
          <a:bodyPr rtlCol="0" anchor="ctr"/>
          <a:lstStyle/>
          <a:p>
            <a:pPr lvl="0" algn="ctr"/>
            <a:r>
              <a:rPr lang="zh-CN" altLang="en-US" sz="2400" dirty="0" smtClean="0">
                <a:latin typeface="微软雅黑" pitchFamily="34" charset="-122"/>
                <a:ea typeface="微软雅黑" pitchFamily="34" charset="-122"/>
              </a:rPr>
              <a:t>做好功课</a:t>
            </a:r>
            <a:endParaRPr lang="en-US" altLang="zh-CN" sz="2400" dirty="0" smtClean="0">
              <a:latin typeface="微软雅黑" pitchFamily="34" charset="-122"/>
              <a:ea typeface="微软雅黑" pitchFamily="34" charset="-122"/>
            </a:endParaRPr>
          </a:p>
          <a:p>
            <a:pPr lvl="0" algn="ctr"/>
            <a:r>
              <a:rPr lang="zh-CN" altLang="en-US" sz="2400" dirty="0" smtClean="0">
                <a:latin typeface="微软雅黑" pitchFamily="34" charset="-122"/>
                <a:ea typeface="微软雅黑" pitchFamily="34" charset="-122"/>
              </a:rPr>
              <a:t>制定提纲</a:t>
            </a:r>
            <a:endParaRPr lang="zh-CN" altLang="zh-CN" sz="2400" dirty="0">
              <a:latin typeface="微软雅黑" pitchFamily="34" charset="-122"/>
              <a:ea typeface="微软雅黑" pitchFamily="34" charset="-122"/>
            </a:endParaRPr>
          </a:p>
        </p:txBody>
      </p:sp>
      <p:sp>
        <p:nvSpPr>
          <p:cNvPr id="26" name="Freeform 5"/>
          <p:cNvSpPr/>
          <p:nvPr/>
        </p:nvSpPr>
        <p:spPr bwMode="auto">
          <a:xfrm rot="5844680">
            <a:off x="7195309" y="3150404"/>
            <a:ext cx="868979" cy="985527"/>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chemeClr val="accent2"/>
          </a:solidFill>
          <a:ln>
            <a:solidFill>
              <a:schemeClr val="accent1"/>
            </a:solidFill>
          </a:ln>
        </p:spPr>
        <p:txBody>
          <a:bodyPr vert="horz" wrap="square" lIns="68580" tIns="34290" rIns="68580" bIns="34290" numCol="1" anchor="t" anchorCtr="0" compatLnSpc="1"/>
          <a:lstStyle/>
          <a:p>
            <a:endParaRPr lang="zh-CN" altLang="en-US">
              <a:cs typeface="+mn-ea"/>
              <a:sym typeface="+mn-lt"/>
            </a:endParaRPr>
          </a:p>
        </p:txBody>
      </p:sp>
      <p:sp>
        <p:nvSpPr>
          <p:cNvPr id="27" name="圆角矩形 26"/>
          <p:cNvSpPr/>
          <p:nvPr/>
        </p:nvSpPr>
        <p:spPr>
          <a:xfrm>
            <a:off x="8363326" y="2520158"/>
            <a:ext cx="1872208" cy="2700300"/>
          </a:xfrm>
          <a:prstGeom prst="roundRect">
            <a:avLst>
              <a:gd name="adj" fmla="val 9450"/>
            </a:avLst>
          </a:prstGeom>
          <a:ln>
            <a:solidFill>
              <a:srgbClr val="D3A2DA"/>
            </a:solidFill>
          </a:ln>
        </p:spPr>
        <p:style>
          <a:lnRef idx="2">
            <a:schemeClr val="accent2"/>
          </a:lnRef>
          <a:fillRef idx="1">
            <a:schemeClr val="lt1"/>
          </a:fillRef>
          <a:effectRef idx="0">
            <a:schemeClr val="accent2"/>
          </a:effectRef>
          <a:fontRef idx="minor">
            <a:schemeClr val="dk1"/>
          </a:fontRef>
        </p:style>
        <p:txBody>
          <a:bodyPr rtlCol="0" anchor="ctr"/>
          <a:lstStyle/>
          <a:p>
            <a:pPr lvl="0" algn="ctr"/>
            <a:r>
              <a:rPr lang="zh-CN" altLang="en-US" sz="2400" dirty="0" smtClean="0">
                <a:latin typeface="微软雅黑" pitchFamily="34" charset="-122"/>
                <a:ea typeface="微软雅黑" pitchFamily="34" charset="-122"/>
              </a:rPr>
              <a:t>实地访谈</a:t>
            </a:r>
            <a:endParaRPr lang="en-US" altLang="zh-CN" sz="2400" dirty="0" smtClean="0">
              <a:latin typeface="微软雅黑" pitchFamily="34" charset="-122"/>
              <a:ea typeface="微软雅黑" pitchFamily="34" charset="-122"/>
            </a:endParaRPr>
          </a:p>
          <a:p>
            <a:pPr lvl="0" algn="ctr"/>
            <a:r>
              <a:rPr lang="zh-CN" altLang="en-US" sz="2400" dirty="0" smtClean="0">
                <a:latin typeface="微软雅黑" pitchFamily="34" charset="-122"/>
                <a:ea typeface="微软雅黑" pitchFamily="34" charset="-122"/>
              </a:rPr>
              <a:t>记录整理</a:t>
            </a:r>
            <a:endParaRPr lang="zh-CN" altLang="zh-CN" sz="2400" dirty="0">
              <a:latin typeface="微软雅黑" pitchFamily="34" charset="-122"/>
              <a:ea typeface="微软雅黑" pitchFamily="34" charset="-122"/>
            </a:endParaRPr>
          </a:p>
        </p:txBody>
      </p:sp>
      <p:pic>
        <p:nvPicPr>
          <p:cNvPr id="2" name="图片 1"/>
          <p:cNvPicPr>
            <a:picLocks noChangeAspect="1"/>
          </p:cNvPicPr>
          <p:nvPr/>
        </p:nvPicPr>
        <p:blipFill>
          <a:blip r:embed="rId4"/>
          <a:stretch>
            <a:fillRect/>
          </a:stretch>
        </p:blipFill>
        <p:spPr>
          <a:xfrm>
            <a:off x="0" y="18280"/>
            <a:ext cx="12366552" cy="6839720"/>
          </a:xfrm>
          <a:prstGeom prst="rect">
            <a:avLst/>
          </a:prstGeom>
        </p:spPr>
      </p:pic>
    </p:spTree>
    <p:extLst>
      <p:ext uri="{BB962C8B-B14F-4D97-AF65-F5344CB8AC3E}">
        <p14:creationId xmlns:p14="http://schemas.microsoft.com/office/powerpoint/2010/main" val="396918104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 presetClass="entr" presetSubtype="16"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ox(in)">
                                      <p:cBhvr>
                                        <p:cTn id="12" dur="500"/>
                                        <p:tgtEl>
                                          <p:spTgt spid="22"/>
                                        </p:tgtEl>
                                      </p:cBhvr>
                                    </p:animEffect>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ppt_x"/>
                                          </p:val>
                                        </p:tav>
                                        <p:tav tm="100000">
                                          <p:val>
                                            <p:strVal val="#ppt_x"/>
                                          </p:val>
                                        </p:tav>
                                      </p:tavLst>
                                    </p:anim>
                                    <p:anim calcmode="lin" valueType="num">
                                      <p:cBhvr additive="base">
                                        <p:cTn id="17" dur="500" fill="hold"/>
                                        <p:tgtEl>
                                          <p:spTgt spid="2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4" presetClass="entr" presetSubtype="16"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box(in)">
                                      <p:cBhvr>
                                        <p:cTn id="21" dur="500"/>
                                        <p:tgtEl>
                                          <p:spTgt spid="26"/>
                                        </p:tgtEl>
                                      </p:cBhvr>
                                    </p:animEffect>
                                  </p:childTnLst>
                                </p:cTn>
                              </p:par>
                            </p:childTnLst>
                          </p:cTn>
                        </p:par>
                        <p:par>
                          <p:cTn id="22" fill="hold">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animBg="1"/>
      <p:bldP spid="26" grpId="0"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21053" y="276460"/>
            <a:ext cx="2086816" cy="646331"/>
          </a:xfrm>
          <a:prstGeom prst="rect">
            <a:avLst/>
          </a:prstGeom>
          <a:noFill/>
        </p:spPr>
        <p:txBody>
          <a:bodyPr wrap="square" rtlCol="0">
            <a:spAutoFit/>
          </a:bodyPr>
          <a:lstStyle/>
          <a:p>
            <a:r>
              <a:rPr lang="zh-CN" altLang="en-US" sz="3600" b="1" dirty="0" smtClean="0">
                <a:solidFill>
                  <a:srgbClr val="78B832"/>
                </a:solidFill>
                <a:latin typeface="微软雅黑" panose="020B0503020204020204" pitchFamily="34" charset="-122"/>
                <a:ea typeface="微软雅黑" panose="020B0503020204020204" pitchFamily="34" charset="-122"/>
              </a:rPr>
              <a:t>项</a:t>
            </a:r>
            <a:r>
              <a:rPr lang="zh-CN" altLang="en-US" sz="3600" b="1" dirty="0" smtClean="0">
                <a:solidFill>
                  <a:srgbClr val="01B3D1"/>
                </a:solidFill>
                <a:latin typeface="微软雅黑" panose="020B0503020204020204" pitchFamily="34" charset="-122"/>
                <a:ea typeface="微软雅黑" panose="020B0503020204020204" pitchFamily="34" charset="-122"/>
              </a:rPr>
              <a:t>目</a:t>
            </a:r>
            <a:r>
              <a:rPr lang="zh-CN" altLang="en-US" sz="3600" b="1" dirty="0" smtClean="0">
                <a:solidFill>
                  <a:srgbClr val="FABE00"/>
                </a:solidFill>
                <a:latin typeface="微软雅黑" panose="020B0503020204020204" pitchFamily="34" charset="-122"/>
                <a:ea typeface="微软雅黑" panose="020B0503020204020204" pitchFamily="34" charset="-122"/>
              </a:rPr>
              <a:t>进</a:t>
            </a:r>
            <a:r>
              <a:rPr lang="zh-CN" altLang="en-US" sz="3600" b="1" dirty="0">
                <a:solidFill>
                  <a:srgbClr val="D32E66"/>
                </a:solidFill>
                <a:latin typeface="微软雅黑" panose="020B0503020204020204" pitchFamily="34" charset="-122"/>
                <a:ea typeface="微软雅黑" panose="020B0503020204020204" pitchFamily="34" charset="-122"/>
              </a:rPr>
              <a:t>展</a:t>
            </a:r>
          </a:p>
        </p:txBody>
      </p:sp>
      <p:grpSp>
        <p:nvGrpSpPr>
          <p:cNvPr id="2" name="组合 13"/>
          <p:cNvGrpSpPr/>
          <p:nvPr/>
        </p:nvGrpSpPr>
        <p:grpSpPr>
          <a:xfrm>
            <a:off x="1065160" y="1352310"/>
            <a:ext cx="2487003" cy="481870"/>
            <a:chOff x="1343812" y="3670588"/>
            <a:chExt cx="3759200" cy="728365"/>
          </a:xfrm>
        </p:grpSpPr>
        <p:sp>
          <p:nvSpPr>
            <p:cNvPr id="15" name="圆角矩形 14"/>
            <p:cNvSpPr/>
            <p:nvPr/>
          </p:nvSpPr>
          <p:spPr>
            <a:xfrm>
              <a:off x="1343812" y="3670588"/>
              <a:ext cx="3759200" cy="728365"/>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文本框 15"/>
            <p:cNvSpPr txBox="1"/>
            <p:nvPr/>
          </p:nvSpPr>
          <p:spPr>
            <a:xfrm>
              <a:off x="2474550" y="3747023"/>
              <a:ext cx="2267669" cy="558259"/>
            </a:xfrm>
            <a:prstGeom prst="rect">
              <a:avLst/>
            </a:prstGeom>
            <a:noFill/>
          </p:spPr>
          <p:txBody>
            <a:bodyPr wrap="square" rtlCol="0">
              <a:spAutoFit/>
            </a:bodyPr>
            <a:lstStyle/>
            <a:p>
              <a:r>
                <a:rPr lang="zh-CN" altLang="en-US" b="1" spc="600" dirty="0" smtClean="0">
                  <a:solidFill>
                    <a:schemeClr val="bg1"/>
                  </a:solidFill>
                  <a:latin typeface="微软雅黑" panose="020B0503020204020204" pitchFamily="34" charset="-122"/>
                  <a:ea typeface="微软雅黑" panose="020B0503020204020204" pitchFamily="34" charset="-122"/>
                </a:rPr>
                <a:t>访谈报告</a:t>
              </a:r>
              <a:endParaRPr lang="zh-CN" altLang="en-US" b="1" spc="600" dirty="0">
                <a:solidFill>
                  <a:schemeClr val="bg1"/>
                </a:solidFill>
                <a:latin typeface="微软雅黑" panose="020B0503020204020204" pitchFamily="34" charset="-122"/>
                <a:ea typeface="微软雅黑" panose="020B0503020204020204" pitchFamily="34" charset="-122"/>
              </a:endParaRPr>
            </a:p>
          </p:txBody>
        </p:sp>
        <p:sp>
          <p:nvSpPr>
            <p:cNvPr id="17" name="椭圆 16"/>
            <p:cNvSpPr/>
            <p:nvPr/>
          </p:nvSpPr>
          <p:spPr>
            <a:xfrm>
              <a:off x="1687503" y="3776590"/>
              <a:ext cx="516358" cy="516358"/>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文本框 17"/>
            <p:cNvSpPr txBox="1"/>
            <p:nvPr/>
          </p:nvSpPr>
          <p:spPr>
            <a:xfrm>
              <a:off x="1722866" y="3774925"/>
              <a:ext cx="330200" cy="511737"/>
            </a:xfrm>
            <a:prstGeom prst="rect">
              <a:avLst/>
            </a:prstGeom>
            <a:noFill/>
          </p:spPr>
          <p:txBody>
            <a:bodyPr wrap="square" rtlCol="0">
              <a:spAutoFit/>
            </a:bodyPr>
            <a:lstStyle/>
            <a:p>
              <a:r>
                <a:rPr lang="en-US" altLang="zh-CN" sz="1600" b="1" dirty="0" smtClean="0">
                  <a:solidFill>
                    <a:srgbClr val="9840A3"/>
                  </a:solidFill>
                  <a:latin typeface="微软雅黑" panose="020B0503020204020204" pitchFamily="34" charset="-122"/>
                  <a:ea typeface="微软雅黑" panose="020B0503020204020204" pitchFamily="34" charset="-122"/>
                </a:rPr>
                <a:t>1</a:t>
              </a:r>
              <a:endParaRPr lang="zh-CN" altLang="en-US" sz="1600" b="1" dirty="0">
                <a:solidFill>
                  <a:srgbClr val="9840A3"/>
                </a:solidFill>
                <a:latin typeface="微软雅黑" panose="020B0503020204020204" pitchFamily="34" charset="-122"/>
                <a:ea typeface="微软雅黑" panose="020B0503020204020204" pitchFamily="34" charset="-122"/>
              </a:endParaRPr>
            </a:p>
          </p:txBody>
        </p:sp>
      </p:grpSp>
      <p:grpSp>
        <p:nvGrpSpPr>
          <p:cNvPr id="3" name="组合 18"/>
          <p:cNvGrpSpPr/>
          <p:nvPr/>
        </p:nvGrpSpPr>
        <p:grpSpPr>
          <a:xfrm>
            <a:off x="9621685" y="4941185"/>
            <a:ext cx="4147206" cy="3287454"/>
            <a:chOff x="9621685" y="4941185"/>
            <a:chExt cx="4147206" cy="3287454"/>
          </a:xfrm>
        </p:grpSpPr>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449865">
              <a:off x="9621685" y="4941185"/>
              <a:ext cx="4147206" cy="3287454"/>
            </a:xfrm>
            <a:prstGeom prst="rect">
              <a:avLst/>
            </a:prstGeom>
          </p:spPr>
        </p:pic>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9990" y="6140487"/>
              <a:ext cx="1447619" cy="596825"/>
            </a:xfrm>
            <a:prstGeom prst="rect">
              <a:avLst/>
            </a:prstGeom>
          </p:spPr>
        </p:pic>
      </p:grpSp>
      <p:sp>
        <p:nvSpPr>
          <p:cNvPr id="19" name="圆角矩形 18"/>
          <p:cNvSpPr/>
          <p:nvPr/>
        </p:nvSpPr>
        <p:spPr>
          <a:xfrm>
            <a:off x="923925" y="2257424"/>
            <a:ext cx="3067050" cy="1773663"/>
          </a:xfrm>
          <a:prstGeom prst="roundRect">
            <a:avLst/>
          </a:prstGeom>
          <a:solidFill>
            <a:srgbClr val="FCE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solidFill>
                  <a:schemeClr val="tx1"/>
                </a:solidFill>
                <a:latin typeface="微软雅黑" pitchFamily="34" charset="-122"/>
                <a:ea typeface="微软雅黑" pitchFamily="34" charset="-122"/>
              </a:rPr>
              <a:t>南京正大旅行社</a:t>
            </a:r>
            <a:endParaRPr lang="en-US" altLang="zh-CN" sz="2000" dirty="0">
              <a:solidFill>
                <a:schemeClr val="tx1"/>
              </a:solidFill>
              <a:latin typeface="微软雅黑" pitchFamily="34" charset="-122"/>
              <a:ea typeface="微软雅黑" pitchFamily="34" charset="-122"/>
            </a:endParaRPr>
          </a:p>
          <a:p>
            <a:pPr algn="ctr">
              <a:lnSpc>
                <a:spcPct val="150000"/>
              </a:lnSpc>
            </a:pPr>
            <a:r>
              <a:rPr lang="zh-CN" altLang="en-US" sz="2000" dirty="0">
                <a:solidFill>
                  <a:schemeClr val="tx1"/>
                </a:solidFill>
                <a:latin typeface="微软雅黑" pitchFamily="34" charset="-122"/>
                <a:ea typeface="微软雅黑" pitchFamily="34" charset="-122"/>
              </a:rPr>
              <a:t>南京天下行旅行社</a:t>
            </a:r>
            <a:endParaRPr lang="en-US" altLang="zh-CN" sz="2000" dirty="0">
              <a:solidFill>
                <a:schemeClr val="tx1"/>
              </a:solidFill>
              <a:latin typeface="微软雅黑" pitchFamily="34" charset="-122"/>
              <a:ea typeface="微软雅黑" pitchFamily="34" charset="-122"/>
            </a:endParaRPr>
          </a:p>
          <a:p>
            <a:pPr algn="ctr">
              <a:lnSpc>
                <a:spcPct val="150000"/>
              </a:lnSpc>
            </a:pPr>
            <a:r>
              <a:rPr lang="zh-CN" altLang="en-US" sz="2000" dirty="0" smtClean="0">
                <a:solidFill>
                  <a:schemeClr val="tx1"/>
                </a:solidFill>
                <a:latin typeface="微软雅黑" pitchFamily="34" charset="-122"/>
                <a:ea typeface="微软雅黑" pitchFamily="34" charset="-122"/>
              </a:rPr>
              <a:t>南京汇景研学公司</a:t>
            </a:r>
            <a:endParaRPr lang="en-US" altLang="zh-CN" sz="2000" dirty="0">
              <a:solidFill>
                <a:schemeClr val="tx1"/>
              </a:solidFill>
              <a:latin typeface="微软雅黑" pitchFamily="34" charset="-122"/>
              <a:ea typeface="微软雅黑" pitchFamily="34" charset="-122"/>
            </a:endParaRPr>
          </a:p>
        </p:txBody>
      </p:sp>
      <p:cxnSp>
        <p:nvCxnSpPr>
          <p:cNvPr id="24" name="曲线连接符 3"/>
          <p:cNvCxnSpPr>
            <a:stCxn id="19" idx="3"/>
            <a:endCxn id="28" idx="1"/>
          </p:cNvCxnSpPr>
          <p:nvPr/>
        </p:nvCxnSpPr>
        <p:spPr>
          <a:xfrm flipV="1">
            <a:off x="3990975" y="1999827"/>
            <a:ext cx="1152692" cy="1144429"/>
          </a:xfrm>
          <a:prstGeom prst="curvedConnector3">
            <a:avLst>
              <a:gd name="adj1" fmla="val 50000"/>
            </a:avLst>
          </a:prstGeom>
          <a:ln w="38100">
            <a:prstDash val="lgDash"/>
            <a:tailEnd type="triangle"/>
          </a:ln>
        </p:spPr>
        <p:style>
          <a:lnRef idx="1">
            <a:schemeClr val="accent1"/>
          </a:lnRef>
          <a:fillRef idx="0">
            <a:schemeClr val="accent1"/>
          </a:fillRef>
          <a:effectRef idx="0">
            <a:schemeClr val="accent1"/>
          </a:effectRef>
          <a:fontRef idx="minor">
            <a:schemeClr val="tx1"/>
          </a:fontRef>
        </p:style>
      </p:cxnSp>
      <p:sp>
        <p:nvSpPr>
          <p:cNvPr id="28" name="圆角矩形 27"/>
          <p:cNvSpPr/>
          <p:nvPr/>
        </p:nvSpPr>
        <p:spPr>
          <a:xfrm>
            <a:off x="5143667" y="1268307"/>
            <a:ext cx="3137095" cy="1463040"/>
          </a:xfrm>
          <a:prstGeom prst="roundRect">
            <a:avLst>
              <a:gd name="adj" fmla="val 9450"/>
            </a:avLst>
          </a:prstGeom>
          <a:ln>
            <a:solidFill>
              <a:srgbClr val="D3A2DA"/>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400" dirty="0" smtClean="0">
                <a:latin typeface="微软雅黑" pitchFamily="34" charset="-122"/>
                <a:ea typeface="微软雅黑" pitchFamily="34" charset="-122"/>
              </a:rPr>
              <a:t>面对面实地访谈</a:t>
            </a:r>
            <a:endParaRPr lang="en-US" altLang="zh-CN" sz="2400" dirty="0" smtClean="0">
              <a:latin typeface="微软雅黑" pitchFamily="34" charset="-122"/>
              <a:ea typeface="微软雅黑" pitchFamily="34" charset="-122"/>
            </a:endParaRPr>
          </a:p>
        </p:txBody>
      </p:sp>
      <p:cxnSp>
        <p:nvCxnSpPr>
          <p:cNvPr id="29" name="曲线连接符 20"/>
          <p:cNvCxnSpPr>
            <a:endCxn id="38" idx="1"/>
          </p:cNvCxnSpPr>
          <p:nvPr/>
        </p:nvCxnSpPr>
        <p:spPr>
          <a:xfrm flipV="1">
            <a:off x="4009292" y="4441911"/>
            <a:ext cx="1134375" cy="369241"/>
          </a:xfrm>
          <a:prstGeom prst="curvedConnector3">
            <a:avLst>
              <a:gd name="adj1" fmla="val 50000"/>
            </a:avLst>
          </a:prstGeom>
          <a:ln w="38100">
            <a:prstDash val="lgDash"/>
            <a:tailEnd type="triangle"/>
          </a:ln>
        </p:spPr>
        <p:style>
          <a:lnRef idx="1">
            <a:schemeClr val="accent1"/>
          </a:lnRef>
          <a:fillRef idx="0">
            <a:schemeClr val="accent1"/>
          </a:fillRef>
          <a:effectRef idx="0">
            <a:schemeClr val="accent1"/>
          </a:effectRef>
          <a:fontRef idx="minor">
            <a:schemeClr val="tx1"/>
          </a:fontRef>
        </p:style>
      </p:cxnSp>
      <p:sp>
        <p:nvSpPr>
          <p:cNvPr id="38" name="圆角矩形 37"/>
          <p:cNvSpPr/>
          <p:nvPr/>
        </p:nvSpPr>
        <p:spPr>
          <a:xfrm>
            <a:off x="5143667" y="3710391"/>
            <a:ext cx="3137095" cy="1463040"/>
          </a:xfrm>
          <a:prstGeom prst="roundRect">
            <a:avLst>
              <a:gd name="adj" fmla="val 9450"/>
            </a:avLst>
          </a:prstGeom>
          <a:ln>
            <a:solidFill>
              <a:srgbClr val="D3A2DA"/>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400" dirty="0" smtClean="0">
                <a:latin typeface="微软雅黑" pitchFamily="34" charset="-122"/>
                <a:ea typeface="微软雅黑" pitchFamily="34" charset="-122"/>
              </a:rPr>
              <a:t>视频访谈</a:t>
            </a:r>
            <a:endParaRPr lang="en-US" altLang="zh-CN" sz="2400" dirty="0" smtClean="0">
              <a:latin typeface="微软雅黑" pitchFamily="34" charset="-122"/>
              <a:ea typeface="微软雅黑" pitchFamily="34" charset="-122"/>
            </a:endParaRPr>
          </a:p>
        </p:txBody>
      </p:sp>
      <p:sp>
        <p:nvSpPr>
          <p:cNvPr id="4" name="圆角矩形 3"/>
          <p:cNvSpPr/>
          <p:nvPr/>
        </p:nvSpPr>
        <p:spPr>
          <a:xfrm>
            <a:off x="923925" y="4675031"/>
            <a:ext cx="3067050" cy="811369"/>
          </a:xfrm>
          <a:prstGeom prst="roundRect">
            <a:avLst/>
          </a:prstGeom>
          <a:solidFill>
            <a:srgbClr val="FCE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微软雅黑" pitchFamily="34" charset="-122"/>
                <a:ea typeface="微软雅黑" pitchFamily="34" charset="-122"/>
              </a:rPr>
              <a:t>世纪明德研学旅行</a:t>
            </a:r>
            <a:r>
              <a:rPr lang="zh-CN" altLang="en-US" dirty="0" smtClean="0">
                <a:solidFill>
                  <a:schemeClr val="tx1"/>
                </a:solidFill>
                <a:latin typeface="微软雅黑" pitchFamily="34" charset="-122"/>
                <a:ea typeface="微软雅黑" pitchFamily="34" charset="-122"/>
              </a:rPr>
              <a:t>公司总部</a:t>
            </a:r>
            <a:endParaRPr lang="zh-CN" altLang="en-US" dirty="0">
              <a:solidFill>
                <a:schemeClr val="tx1"/>
              </a:solidFill>
              <a:latin typeface="微软雅黑" pitchFamily="34" charset="-122"/>
              <a:ea typeface="微软雅黑" pitchFamily="34" charset="-122"/>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9211" y="2997758"/>
            <a:ext cx="3628397" cy="2721298"/>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49212" y="276460"/>
            <a:ext cx="3628397" cy="2721298"/>
          </a:xfrm>
          <a:prstGeom prst="rect">
            <a:avLst/>
          </a:prstGeom>
        </p:spPr>
      </p:pic>
    </p:spTree>
    <p:extLst>
      <p:ext uri="{BB962C8B-B14F-4D97-AF65-F5344CB8AC3E}">
        <p14:creationId xmlns:p14="http://schemas.microsoft.com/office/powerpoint/2010/main" val="396918104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21053" y="276460"/>
            <a:ext cx="2086816" cy="646331"/>
          </a:xfrm>
          <a:prstGeom prst="rect">
            <a:avLst/>
          </a:prstGeom>
          <a:noFill/>
        </p:spPr>
        <p:txBody>
          <a:bodyPr wrap="square" rtlCol="0">
            <a:spAutoFit/>
          </a:bodyPr>
          <a:lstStyle/>
          <a:p>
            <a:r>
              <a:rPr lang="zh-CN" altLang="en-US" sz="3600" b="1" dirty="0" smtClean="0">
                <a:solidFill>
                  <a:srgbClr val="78B832"/>
                </a:solidFill>
                <a:latin typeface="微软雅黑" panose="020B0503020204020204" pitchFamily="34" charset="-122"/>
                <a:ea typeface="微软雅黑" panose="020B0503020204020204" pitchFamily="34" charset="-122"/>
              </a:rPr>
              <a:t>项</a:t>
            </a:r>
            <a:r>
              <a:rPr lang="zh-CN" altLang="en-US" sz="3600" b="1" dirty="0" smtClean="0">
                <a:solidFill>
                  <a:srgbClr val="01B3D1"/>
                </a:solidFill>
                <a:latin typeface="微软雅黑" panose="020B0503020204020204" pitchFamily="34" charset="-122"/>
                <a:ea typeface="微软雅黑" panose="020B0503020204020204" pitchFamily="34" charset="-122"/>
              </a:rPr>
              <a:t>目</a:t>
            </a:r>
            <a:r>
              <a:rPr lang="zh-CN" altLang="en-US" sz="3600" b="1" dirty="0" smtClean="0">
                <a:solidFill>
                  <a:srgbClr val="FABE00"/>
                </a:solidFill>
                <a:latin typeface="微软雅黑" panose="020B0503020204020204" pitchFamily="34" charset="-122"/>
                <a:ea typeface="微软雅黑" panose="020B0503020204020204" pitchFamily="34" charset="-122"/>
              </a:rPr>
              <a:t>进</a:t>
            </a:r>
            <a:r>
              <a:rPr lang="zh-CN" altLang="en-US" sz="3600" b="1" dirty="0">
                <a:solidFill>
                  <a:srgbClr val="D32E66"/>
                </a:solidFill>
                <a:latin typeface="微软雅黑" panose="020B0503020204020204" pitchFamily="34" charset="-122"/>
                <a:ea typeface="微软雅黑" panose="020B0503020204020204" pitchFamily="34" charset="-122"/>
              </a:rPr>
              <a:t>展</a:t>
            </a:r>
          </a:p>
        </p:txBody>
      </p:sp>
      <p:grpSp>
        <p:nvGrpSpPr>
          <p:cNvPr id="2" name="组合 13"/>
          <p:cNvGrpSpPr/>
          <p:nvPr/>
        </p:nvGrpSpPr>
        <p:grpSpPr>
          <a:xfrm>
            <a:off x="1065160" y="1352310"/>
            <a:ext cx="2487003" cy="481870"/>
            <a:chOff x="1343812" y="3670588"/>
            <a:chExt cx="3759200" cy="728365"/>
          </a:xfrm>
        </p:grpSpPr>
        <p:sp>
          <p:nvSpPr>
            <p:cNvPr id="15" name="圆角矩形 14"/>
            <p:cNvSpPr/>
            <p:nvPr/>
          </p:nvSpPr>
          <p:spPr>
            <a:xfrm>
              <a:off x="1343812" y="3670588"/>
              <a:ext cx="3759200" cy="728365"/>
            </a:xfrm>
            <a:prstGeom prst="roundRect">
              <a:avLst/>
            </a:prstGeom>
            <a:solidFill>
              <a:srgbClr val="9840A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文本框 15"/>
            <p:cNvSpPr txBox="1"/>
            <p:nvPr/>
          </p:nvSpPr>
          <p:spPr>
            <a:xfrm>
              <a:off x="2474550" y="3747023"/>
              <a:ext cx="2267669" cy="558259"/>
            </a:xfrm>
            <a:prstGeom prst="rect">
              <a:avLst/>
            </a:prstGeom>
            <a:noFill/>
          </p:spPr>
          <p:txBody>
            <a:bodyPr wrap="square" rtlCol="0">
              <a:spAutoFit/>
            </a:bodyPr>
            <a:lstStyle/>
            <a:p>
              <a:r>
                <a:rPr lang="zh-CN" altLang="en-US" b="1" spc="600" dirty="0" smtClean="0">
                  <a:solidFill>
                    <a:schemeClr val="bg1"/>
                  </a:solidFill>
                  <a:latin typeface="微软雅黑" panose="020B0503020204020204" pitchFamily="34" charset="-122"/>
                  <a:ea typeface="微软雅黑" panose="020B0503020204020204" pitchFamily="34" charset="-122"/>
                </a:rPr>
                <a:t>访谈报告</a:t>
              </a:r>
              <a:endParaRPr lang="zh-CN" altLang="en-US" b="1" spc="600" dirty="0">
                <a:solidFill>
                  <a:schemeClr val="bg1"/>
                </a:solidFill>
                <a:latin typeface="微软雅黑" panose="020B0503020204020204" pitchFamily="34" charset="-122"/>
                <a:ea typeface="微软雅黑" panose="020B0503020204020204" pitchFamily="34" charset="-122"/>
              </a:endParaRPr>
            </a:p>
          </p:txBody>
        </p:sp>
        <p:sp>
          <p:nvSpPr>
            <p:cNvPr id="17" name="椭圆 16"/>
            <p:cNvSpPr/>
            <p:nvPr/>
          </p:nvSpPr>
          <p:spPr>
            <a:xfrm>
              <a:off x="1687503" y="3776590"/>
              <a:ext cx="516358" cy="516358"/>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文本框 17"/>
            <p:cNvSpPr txBox="1"/>
            <p:nvPr/>
          </p:nvSpPr>
          <p:spPr>
            <a:xfrm>
              <a:off x="1722866" y="3774925"/>
              <a:ext cx="330200" cy="511737"/>
            </a:xfrm>
            <a:prstGeom prst="rect">
              <a:avLst/>
            </a:prstGeom>
            <a:noFill/>
          </p:spPr>
          <p:txBody>
            <a:bodyPr wrap="square" rtlCol="0">
              <a:spAutoFit/>
            </a:bodyPr>
            <a:lstStyle/>
            <a:p>
              <a:r>
                <a:rPr lang="en-US" altLang="zh-CN" sz="1600" b="1" dirty="0" smtClean="0">
                  <a:solidFill>
                    <a:srgbClr val="9840A3"/>
                  </a:solidFill>
                  <a:latin typeface="微软雅黑" panose="020B0503020204020204" pitchFamily="34" charset="-122"/>
                  <a:ea typeface="微软雅黑" panose="020B0503020204020204" pitchFamily="34" charset="-122"/>
                </a:rPr>
                <a:t>1</a:t>
              </a:r>
              <a:endParaRPr lang="zh-CN" altLang="en-US" sz="1600" b="1" dirty="0">
                <a:solidFill>
                  <a:srgbClr val="9840A3"/>
                </a:solidFill>
                <a:latin typeface="微软雅黑" panose="020B0503020204020204" pitchFamily="34" charset="-122"/>
                <a:ea typeface="微软雅黑" panose="020B0503020204020204" pitchFamily="34" charset="-122"/>
              </a:endParaRPr>
            </a:p>
          </p:txBody>
        </p:sp>
      </p:grpSp>
      <p:grpSp>
        <p:nvGrpSpPr>
          <p:cNvPr id="3" name="组合 18"/>
          <p:cNvGrpSpPr/>
          <p:nvPr/>
        </p:nvGrpSpPr>
        <p:grpSpPr>
          <a:xfrm>
            <a:off x="9621685" y="4941185"/>
            <a:ext cx="4147206" cy="3287454"/>
            <a:chOff x="9621685" y="4941185"/>
            <a:chExt cx="4147206" cy="3287454"/>
          </a:xfrm>
        </p:grpSpPr>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449865">
              <a:off x="9621685" y="4941185"/>
              <a:ext cx="4147206" cy="3287454"/>
            </a:xfrm>
            <a:prstGeom prst="rect">
              <a:avLst/>
            </a:prstGeom>
          </p:spPr>
        </p:pic>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9990" y="6140487"/>
              <a:ext cx="1447619" cy="596825"/>
            </a:xfrm>
            <a:prstGeom prst="rect">
              <a:avLst/>
            </a:prstGeom>
          </p:spPr>
        </p:pic>
      </p:grpSp>
      <p:sp>
        <p:nvSpPr>
          <p:cNvPr id="19" name="圆角矩形 18"/>
          <p:cNvSpPr/>
          <p:nvPr/>
        </p:nvSpPr>
        <p:spPr>
          <a:xfrm>
            <a:off x="1336431" y="2327763"/>
            <a:ext cx="1993362" cy="710858"/>
          </a:xfrm>
          <a:prstGeom prst="roundRect">
            <a:avLst/>
          </a:prstGeom>
          <a:solidFill>
            <a:srgbClr val="FCE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smtClean="0">
                <a:solidFill>
                  <a:schemeClr val="tx1"/>
                </a:solidFill>
                <a:latin typeface="微软雅黑" pitchFamily="34" charset="-122"/>
                <a:ea typeface="微软雅黑" pitchFamily="34" charset="-122"/>
              </a:rPr>
              <a:t>理念差异</a:t>
            </a:r>
            <a:endParaRPr lang="en-US" altLang="zh-CN" sz="2000" dirty="0">
              <a:solidFill>
                <a:schemeClr val="tx1"/>
              </a:solidFill>
              <a:latin typeface="微软雅黑" pitchFamily="34" charset="-122"/>
              <a:ea typeface="微软雅黑" pitchFamily="34" charset="-122"/>
            </a:endParaRPr>
          </a:p>
        </p:txBody>
      </p:sp>
      <p:sp>
        <p:nvSpPr>
          <p:cNvPr id="22" name="圆角矩形 21"/>
          <p:cNvSpPr/>
          <p:nvPr/>
        </p:nvSpPr>
        <p:spPr>
          <a:xfrm>
            <a:off x="3655256" y="2311351"/>
            <a:ext cx="1993362" cy="710858"/>
          </a:xfrm>
          <a:prstGeom prst="roundRect">
            <a:avLst/>
          </a:prstGeom>
          <a:solidFill>
            <a:srgbClr val="FCE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smtClean="0">
                <a:solidFill>
                  <a:schemeClr val="tx1"/>
                </a:solidFill>
                <a:latin typeface="微软雅黑" pitchFamily="34" charset="-122"/>
                <a:ea typeface="微软雅黑" pitchFamily="34" charset="-122"/>
              </a:rPr>
              <a:t>从业人员</a:t>
            </a:r>
            <a:endParaRPr lang="en-US" altLang="zh-CN" sz="2000" dirty="0">
              <a:solidFill>
                <a:schemeClr val="tx1"/>
              </a:solidFill>
              <a:latin typeface="微软雅黑" pitchFamily="34" charset="-122"/>
              <a:ea typeface="微软雅黑" pitchFamily="34" charset="-122"/>
            </a:endParaRPr>
          </a:p>
        </p:txBody>
      </p:sp>
      <p:sp>
        <p:nvSpPr>
          <p:cNvPr id="23" name="圆角矩形 22"/>
          <p:cNvSpPr/>
          <p:nvPr/>
        </p:nvSpPr>
        <p:spPr>
          <a:xfrm>
            <a:off x="6002216" y="2294938"/>
            <a:ext cx="1993362" cy="710858"/>
          </a:xfrm>
          <a:prstGeom prst="roundRect">
            <a:avLst/>
          </a:prstGeom>
          <a:solidFill>
            <a:srgbClr val="FCE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smtClean="0">
                <a:solidFill>
                  <a:schemeClr val="tx1"/>
                </a:solidFill>
                <a:latin typeface="微软雅黑" pitchFamily="34" charset="-122"/>
                <a:ea typeface="微软雅黑" pitchFamily="34" charset="-122"/>
              </a:rPr>
              <a:t>研学设计</a:t>
            </a:r>
            <a:endParaRPr lang="en-US" altLang="zh-CN" sz="2000" dirty="0">
              <a:solidFill>
                <a:schemeClr val="tx1"/>
              </a:solidFill>
              <a:latin typeface="微软雅黑" pitchFamily="34" charset="-122"/>
              <a:ea typeface="微软雅黑" pitchFamily="34" charset="-122"/>
            </a:endParaRPr>
          </a:p>
        </p:txBody>
      </p:sp>
      <p:sp>
        <p:nvSpPr>
          <p:cNvPr id="25" name="Freeform 5"/>
          <p:cNvSpPr/>
          <p:nvPr/>
        </p:nvSpPr>
        <p:spPr bwMode="auto">
          <a:xfrm rot="11244680">
            <a:off x="1881923" y="3335440"/>
            <a:ext cx="682933" cy="774528"/>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chemeClr val="accent2"/>
          </a:solidFill>
          <a:ln>
            <a:solidFill>
              <a:schemeClr val="accent1"/>
            </a:solidFill>
          </a:ln>
        </p:spPr>
        <p:txBody>
          <a:bodyPr vert="horz" wrap="square" lIns="68580" tIns="34290" rIns="68580" bIns="34290" numCol="1" anchor="t" anchorCtr="0" compatLnSpc="1"/>
          <a:lstStyle/>
          <a:p>
            <a:endParaRPr lang="zh-CN" altLang="en-US">
              <a:cs typeface="+mn-ea"/>
              <a:sym typeface="+mn-lt"/>
            </a:endParaRPr>
          </a:p>
        </p:txBody>
      </p:sp>
      <p:sp>
        <p:nvSpPr>
          <p:cNvPr id="31" name="圆角矩形 30"/>
          <p:cNvSpPr/>
          <p:nvPr/>
        </p:nvSpPr>
        <p:spPr>
          <a:xfrm>
            <a:off x="8377311" y="2306661"/>
            <a:ext cx="1993362" cy="710858"/>
          </a:xfrm>
          <a:prstGeom prst="roundRect">
            <a:avLst/>
          </a:prstGeom>
          <a:solidFill>
            <a:srgbClr val="FCE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smtClean="0">
                <a:solidFill>
                  <a:schemeClr val="tx1"/>
                </a:solidFill>
                <a:latin typeface="微软雅黑" pitchFamily="34" charset="-122"/>
                <a:ea typeface="微软雅黑" pitchFamily="34" charset="-122"/>
              </a:rPr>
              <a:t>学校接洽</a:t>
            </a:r>
            <a:endParaRPr lang="en-US" altLang="zh-CN" sz="2000" dirty="0">
              <a:solidFill>
                <a:schemeClr val="tx1"/>
              </a:solidFill>
              <a:latin typeface="微软雅黑" pitchFamily="34" charset="-122"/>
              <a:ea typeface="微软雅黑" pitchFamily="34" charset="-122"/>
            </a:endParaRPr>
          </a:p>
        </p:txBody>
      </p:sp>
      <p:sp>
        <p:nvSpPr>
          <p:cNvPr id="33" name="圆角矩形 32"/>
          <p:cNvSpPr/>
          <p:nvPr/>
        </p:nvSpPr>
        <p:spPr>
          <a:xfrm>
            <a:off x="3655256" y="4333850"/>
            <a:ext cx="1097279" cy="1670709"/>
          </a:xfrm>
          <a:prstGeom prst="roundRect">
            <a:avLst>
              <a:gd name="adj" fmla="val 9450"/>
            </a:avLst>
          </a:prstGeom>
          <a:ln>
            <a:solidFill>
              <a:srgbClr val="D3A2DA"/>
            </a:solidFill>
          </a:ln>
        </p:spPr>
        <p:style>
          <a:lnRef idx="2">
            <a:schemeClr val="accent2"/>
          </a:lnRef>
          <a:fillRef idx="1">
            <a:schemeClr val="lt1"/>
          </a:fillRef>
          <a:effectRef idx="0">
            <a:schemeClr val="accent2"/>
          </a:effectRef>
          <a:fontRef idx="minor">
            <a:schemeClr val="dk1"/>
          </a:fontRef>
        </p:style>
        <p:txBody>
          <a:bodyPr rtlCol="0" anchor="ctr"/>
          <a:lstStyle/>
          <a:p>
            <a:pPr lvl="0" algn="ctr"/>
            <a:r>
              <a:rPr lang="zh-CN" altLang="en-US" sz="2000" dirty="0" smtClean="0">
                <a:latin typeface="微软雅黑" pitchFamily="34" charset="-122"/>
                <a:ea typeface="微软雅黑" pitchFamily="34" charset="-122"/>
              </a:rPr>
              <a:t>研学导师缺乏专业性</a:t>
            </a:r>
            <a:endParaRPr lang="zh-CN" altLang="en-US" sz="2000" dirty="0">
              <a:latin typeface="微软雅黑" pitchFamily="34" charset="-122"/>
              <a:ea typeface="微软雅黑" pitchFamily="34" charset="-122"/>
            </a:endParaRPr>
          </a:p>
        </p:txBody>
      </p:sp>
      <p:sp>
        <p:nvSpPr>
          <p:cNvPr id="34" name="圆角矩形 33"/>
          <p:cNvSpPr/>
          <p:nvPr/>
        </p:nvSpPr>
        <p:spPr>
          <a:xfrm>
            <a:off x="4787120" y="4333850"/>
            <a:ext cx="1097279" cy="1670709"/>
          </a:xfrm>
          <a:prstGeom prst="roundRect">
            <a:avLst>
              <a:gd name="adj" fmla="val 9450"/>
            </a:avLst>
          </a:prstGeom>
          <a:ln>
            <a:solidFill>
              <a:srgbClr val="D3A2DA"/>
            </a:solidFill>
          </a:ln>
        </p:spPr>
        <p:style>
          <a:lnRef idx="2">
            <a:schemeClr val="accent2"/>
          </a:lnRef>
          <a:fillRef idx="1">
            <a:schemeClr val="lt1"/>
          </a:fillRef>
          <a:effectRef idx="0">
            <a:schemeClr val="accent2"/>
          </a:effectRef>
          <a:fontRef idx="minor">
            <a:schemeClr val="dk1"/>
          </a:fontRef>
        </p:style>
        <p:txBody>
          <a:bodyPr rtlCol="0" anchor="ctr"/>
          <a:lstStyle/>
          <a:p>
            <a:pPr lvl="0" algn="ctr"/>
            <a:r>
              <a:rPr lang="zh-CN" altLang="en-US" sz="2000" dirty="0" smtClean="0">
                <a:latin typeface="微软雅黑" pitchFamily="34" charset="-122"/>
                <a:ea typeface="微软雅黑" pitchFamily="34" charset="-122"/>
              </a:rPr>
              <a:t>课程设计人员不专业</a:t>
            </a:r>
            <a:endParaRPr lang="zh-CN" altLang="en-US" sz="2000" dirty="0">
              <a:latin typeface="微软雅黑" pitchFamily="34" charset="-122"/>
              <a:ea typeface="微软雅黑" pitchFamily="34" charset="-122"/>
            </a:endParaRPr>
          </a:p>
        </p:txBody>
      </p:sp>
      <p:sp>
        <p:nvSpPr>
          <p:cNvPr id="35" name="圆角矩形 34"/>
          <p:cNvSpPr/>
          <p:nvPr/>
        </p:nvSpPr>
        <p:spPr>
          <a:xfrm>
            <a:off x="8482818" y="4317437"/>
            <a:ext cx="909710" cy="1670709"/>
          </a:xfrm>
          <a:prstGeom prst="roundRect">
            <a:avLst>
              <a:gd name="adj" fmla="val 9450"/>
            </a:avLst>
          </a:prstGeom>
          <a:ln>
            <a:solidFill>
              <a:srgbClr val="D3A2DA"/>
            </a:solidFill>
          </a:ln>
        </p:spPr>
        <p:style>
          <a:lnRef idx="2">
            <a:schemeClr val="accent2"/>
          </a:lnRef>
          <a:fillRef idx="1">
            <a:schemeClr val="lt1"/>
          </a:fillRef>
          <a:effectRef idx="0">
            <a:schemeClr val="accent2"/>
          </a:effectRef>
          <a:fontRef idx="minor">
            <a:schemeClr val="dk1"/>
          </a:fontRef>
        </p:style>
        <p:txBody>
          <a:bodyPr rtlCol="0" anchor="ctr"/>
          <a:lstStyle/>
          <a:p>
            <a:pPr lvl="0" algn="ctr"/>
            <a:r>
              <a:rPr lang="zh-CN" altLang="en-US" sz="2000" dirty="0" smtClean="0">
                <a:latin typeface="微软雅黑" pitchFamily="34" charset="-122"/>
                <a:ea typeface="微软雅黑" pitchFamily="34" charset="-122"/>
              </a:rPr>
              <a:t>合作艰难</a:t>
            </a:r>
            <a:endParaRPr lang="zh-CN" altLang="en-US" sz="2000" dirty="0">
              <a:latin typeface="微软雅黑" pitchFamily="34" charset="-122"/>
              <a:ea typeface="微软雅黑" pitchFamily="34" charset="-122"/>
            </a:endParaRPr>
          </a:p>
        </p:txBody>
      </p:sp>
      <p:sp>
        <p:nvSpPr>
          <p:cNvPr id="36" name="圆角矩形 35"/>
          <p:cNvSpPr/>
          <p:nvPr/>
        </p:nvSpPr>
        <p:spPr>
          <a:xfrm>
            <a:off x="9495693" y="4317438"/>
            <a:ext cx="853439" cy="1670709"/>
          </a:xfrm>
          <a:prstGeom prst="roundRect">
            <a:avLst>
              <a:gd name="adj" fmla="val 9450"/>
            </a:avLst>
          </a:prstGeom>
          <a:ln>
            <a:solidFill>
              <a:srgbClr val="D3A2DA"/>
            </a:solidFill>
          </a:ln>
        </p:spPr>
        <p:style>
          <a:lnRef idx="2">
            <a:schemeClr val="accent2"/>
          </a:lnRef>
          <a:fillRef idx="1">
            <a:schemeClr val="lt1"/>
          </a:fillRef>
          <a:effectRef idx="0">
            <a:schemeClr val="accent2"/>
          </a:effectRef>
          <a:fontRef idx="minor">
            <a:schemeClr val="dk1"/>
          </a:fontRef>
        </p:style>
        <p:txBody>
          <a:bodyPr rtlCol="0" anchor="ctr"/>
          <a:lstStyle/>
          <a:p>
            <a:pPr lvl="0" algn="ctr"/>
            <a:r>
              <a:rPr lang="zh-CN" altLang="en-US" sz="2000" dirty="0" smtClean="0">
                <a:latin typeface="微软雅黑" pitchFamily="34" charset="-122"/>
                <a:ea typeface="微软雅黑" pitchFamily="34" charset="-122"/>
              </a:rPr>
              <a:t>反馈甚少</a:t>
            </a:r>
            <a:endParaRPr lang="zh-CN" altLang="en-US" sz="2000" dirty="0">
              <a:latin typeface="微软雅黑" pitchFamily="34" charset="-122"/>
              <a:ea typeface="微软雅黑" pitchFamily="34" charset="-122"/>
            </a:endParaRPr>
          </a:p>
        </p:txBody>
      </p:sp>
      <p:sp>
        <p:nvSpPr>
          <p:cNvPr id="37" name="Freeform 5"/>
          <p:cNvSpPr/>
          <p:nvPr/>
        </p:nvSpPr>
        <p:spPr bwMode="auto">
          <a:xfrm rot="11244680">
            <a:off x="4327357" y="3304958"/>
            <a:ext cx="682933" cy="774528"/>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chemeClr val="accent2"/>
          </a:solidFill>
          <a:ln>
            <a:solidFill>
              <a:schemeClr val="accent1"/>
            </a:solidFill>
          </a:ln>
        </p:spPr>
        <p:txBody>
          <a:bodyPr vert="horz" wrap="square" lIns="68580" tIns="34290" rIns="68580" bIns="34290" numCol="1" anchor="t" anchorCtr="0" compatLnSpc="1"/>
          <a:lstStyle/>
          <a:p>
            <a:endParaRPr lang="zh-CN" altLang="en-US">
              <a:cs typeface="+mn-ea"/>
              <a:sym typeface="+mn-lt"/>
            </a:endParaRPr>
          </a:p>
        </p:txBody>
      </p:sp>
      <p:grpSp>
        <p:nvGrpSpPr>
          <p:cNvPr id="42" name="组合 41"/>
          <p:cNvGrpSpPr/>
          <p:nvPr/>
        </p:nvGrpSpPr>
        <p:grpSpPr>
          <a:xfrm>
            <a:off x="1081198" y="4364329"/>
            <a:ext cx="1097279" cy="1670709"/>
            <a:chOff x="970671" y="4364330"/>
            <a:chExt cx="1097279" cy="1670709"/>
          </a:xfrm>
        </p:grpSpPr>
        <p:sp>
          <p:nvSpPr>
            <p:cNvPr id="26" name="圆角矩形 25"/>
            <p:cNvSpPr/>
            <p:nvPr/>
          </p:nvSpPr>
          <p:spPr>
            <a:xfrm>
              <a:off x="970671" y="4364330"/>
              <a:ext cx="1097279" cy="1670709"/>
            </a:xfrm>
            <a:prstGeom prst="roundRect">
              <a:avLst>
                <a:gd name="adj" fmla="val 9450"/>
              </a:avLst>
            </a:prstGeom>
            <a:ln>
              <a:solidFill>
                <a:srgbClr val="D3A2DA"/>
              </a:solidFill>
            </a:ln>
          </p:spPr>
          <p:style>
            <a:lnRef idx="2">
              <a:schemeClr val="accent2"/>
            </a:lnRef>
            <a:fillRef idx="1">
              <a:schemeClr val="lt1"/>
            </a:fillRef>
            <a:effectRef idx="0">
              <a:schemeClr val="accent2"/>
            </a:effectRef>
            <a:fontRef idx="minor">
              <a:schemeClr val="dk1"/>
            </a:fontRef>
          </p:style>
          <p:txBody>
            <a:bodyPr rtlCol="0" anchor="ctr"/>
            <a:lstStyle/>
            <a:p>
              <a:pPr lvl="0" algn="ctr"/>
              <a:endParaRPr lang="zh-CN" altLang="en-US" sz="2000" dirty="0">
                <a:latin typeface="微软雅黑" pitchFamily="34" charset="-122"/>
                <a:ea typeface="微软雅黑" pitchFamily="34" charset="-122"/>
              </a:endParaRPr>
            </a:p>
          </p:txBody>
        </p:sp>
        <p:sp>
          <p:nvSpPr>
            <p:cNvPr id="39" name="TextBox 38"/>
            <p:cNvSpPr txBox="1"/>
            <p:nvPr/>
          </p:nvSpPr>
          <p:spPr>
            <a:xfrm>
              <a:off x="1055073" y="4994038"/>
              <a:ext cx="998807" cy="646331"/>
            </a:xfrm>
            <a:prstGeom prst="rect">
              <a:avLst/>
            </a:prstGeom>
            <a:noFill/>
          </p:spPr>
          <p:txBody>
            <a:bodyPr wrap="square" rtlCol="0">
              <a:spAutoFit/>
            </a:bodyPr>
            <a:lstStyle/>
            <a:p>
              <a:pPr lvl="0"/>
              <a:r>
                <a:rPr lang="zh-CN" altLang="en-US" dirty="0" smtClean="0">
                  <a:latin typeface="微软雅黑" pitchFamily="34" charset="-122"/>
                  <a:ea typeface="微软雅黑" pitchFamily="34" charset="-122"/>
                </a:rPr>
                <a:t>重</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游</a:t>
              </a:r>
              <a:r>
                <a:rPr lang="en-US" altLang="zh-CN" dirty="0" smtClean="0">
                  <a:latin typeface="微软雅黑" pitchFamily="34" charset="-122"/>
                  <a:ea typeface="微软雅黑" pitchFamily="34" charset="-122"/>
                </a:rPr>
                <a:t>”</a:t>
              </a:r>
              <a:endParaRPr lang="zh-CN" altLang="en-US" dirty="0" smtClean="0">
                <a:latin typeface="微软雅黑" pitchFamily="34" charset="-122"/>
                <a:ea typeface="微软雅黑" pitchFamily="34" charset="-122"/>
              </a:endParaRPr>
            </a:p>
            <a:p>
              <a:endParaRPr lang="zh-CN" altLang="en-US" dirty="0"/>
            </a:p>
          </p:txBody>
        </p:sp>
      </p:grpSp>
      <p:grpSp>
        <p:nvGrpSpPr>
          <p:cNvPr id="43" name="组合 42"/>
          <p:cNvGrpSpPr/>
          <p:nvPr/>
        </p:nvGrpSpPr>
        <p:grpSpPr>
          <a:xfrm>
            <a:off x="2249654" y="4364329"/>
            <a:ext cx="1099626" cy="1670709"/>
            <a:chOff x="2164079" y="4361987"/>
            <a:chExt cx="1099626" cy="1670709"/>
          </a:xfrm>
        </p:grpSpPr>
        <p:sp>
          <p:nvSpPr>
            <p:cNvPr id="32" name="圆角矩形 31"/>
            <p:cNvSpPr/>
            <p:nvPr/>
          </p:nvSpPr>
          <p:spPr>
            <a:xfrm>
              <a:off x="2164079" y="4361987"/>
              <a:ext cx="1097279" cy="1670709"/>
            </a:xfrm>
            <a:prstGeom prst="roundRect">
              <a:avLst>
                <a:gd name="adj" fmla="val 9450"/>
              </a:avLst>
            </a:prstGeom>
            <a:ln>
              <a:solidFill>
                <a:srgbClr val="D3A2DA"/>
              </a:solidFill>
            </a:ln>
          </p:spPr>
          <p:style>
            <a:lnRef idx="2">
              <a:schemeClr val="accent2"/>
            </a:lnRef>
            <a:fillRef idx="1">
              <a:schemeClr val="lt1"/>
            </a:fillRef>
            <a:effectRef idx="0">
              <a:schemeClr val="accent2"/>
            </a:effectRef>
            <a:fontRef idx="minor">
              <a:schemeClr val="dk1"/>
            </a:fontRef>
          </p:style>
          <p:txBody>
            <a:bodyPr rtlCol="0" anchor="ctr"/>
            <a:lstStyle/>
            <a:p>
              <a:pPr lvl="0" algn="ctr"/>
              <a:endParaRPr lang="zh-CN" altLang="en-US" sz="2000" dirty="0">
                <a:latin typeface="微软雅黑" pitchFamily="34" charset="-122"/>
                <a:ea typeface="微软雅黑" pitchFamily="34" charset="-122"/>
              </a:endParaRPr>
            </a:p>
          </p:txBody>
        </p:sp>
        <p:sp>
          <p:nvSpPr>
            <p:cNvPr id="40" name="矩形 39"/>
            <p:cNvSpPr/>
            <p:nvPr/>
          </p:nvSpPr>
          <p:spPr>
            <a:xfrm>
              <a:off x="2306433" y="4988730"/>
              <a:ext cx="957272" cy="369332"/>
            </a:xfrm>
            <a:prstGeom prst="rect">
              <a:avLst/>
            </a:prstGeom>
          </p:spPr>
          <p:txBody>
            <a:bodyPr wrap="square">
              <a:spAutoFit/>
            </a:bodyPr>
            <a:lstStyle/>
            <a:p>
              <a:pPr lvl="0" algn="ctr"/>
              <a:r>
                <a:rPr lang="zh-CN" altLang="en-US" dirty="0" smtClean="0">
                  <a:latin typeface="微软雅黑" pitchFamily="34" charset="-122"/>
                  <a:ea typeface="微软雅黑" pitchFamily="34" charset="-122"/>
                </a:rPr>
                <a:t>重</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学</a:t>
              </a:r>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grpSp>
      <p:sp>
        <p:nvSpPr>
          <p:cNvPr id="45" name="Freeform 5"/>
          <p:cNvSpPr/>
          <p:nvPr/>
        </p:nvSpPr>
        <p:spPr bwMode="auto">
          <a:xfrm rot="11244680">
            <a:off x="9051758" y="3274479"/>
            <a:ext cx="682933" cy="774528"/>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chemeClr val="accent2"/>
          </a:solidFill>
          <a:ln>
            <a:solidFill>
              <a:schemeClr val="accent1"/>
            </a:solidFill>
          </a:ln>
        </p:spPr>
        <p:txBody>
          <a:bodyPr vert="horz" wrap="square" lIns="68580" tIns="34290" rIns="68580" bIns="34290" numCol="1" anchor="t" anchorCtr="0" compatLnSpc="1"/>
          <a:lstStyle/>
          <a:p>
            <a:endParaRPr lang="zh-CN" altLang="en-US">
              <a:cs typeface="+mn-ea"/>
              <a:sym typeface="+mn-lt"/>
            </a:endParaRPr>
          </a:p>
        </p:txBody>
      </p:sp>
      <p:sp>
        <p:nvSpPr>
          <p:cNvPr id="46" name="Freeform 5"/>
          <p:cNvSpPr/>
          <p:nvPr/>
        </p:nvSpPr>
        <p:spPr bwMode="auto">
          <a:xfrm rot="11244680">
            <a:off x="6632113" y="3288544"/>
            <a:ext cx="682933" cy="774528"/>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chemeClr val="accent2"/>
          </a:solidFill>
          <a:ln>
            <a:solidFill>
              <a:schemeClr val="accent1"/>
            </a:solidFill>
          </a:ln>
        </p:spPr>
        <p:txBody>
          <a:bodyPr vert="horz" wrap="square" lIns="68580" tIns="34290" rIns="68580" bIns="34290" numCol="1" anchor="t" anchorCtr="0" compatLnSpc="1"/>
          <a:lstStyle/>
          <a:p>
            <a:endParaRPr lang="zh-CN" altLang="en-US">
              <a:cs typeface="+mn-ea"/>
              <a:sym typeface="+mn-lt"/>
            </a:endParaRPr>
          </a:p>
        </p:txBody>
      </p:sp>
      <p:sp>
        <p:nvSpPr>
          <p:cNvPr id="47" name="圆角矩形 46"/>
          <p:cNvSpPr/>
          <p:nvPr/>
        </p:nvSpPr>
        <p:spPr>
          <a:xfrm>
            <a:off x="6410178" y="4303370"/>
            <a:ext cx="1097279" cy="1670709"/>
          </a:xfrm>
          <a:prstGeom prst="roundRect">
            <a:avLst>
              <a:gd name="adj" fmla="val 9450"/>
            </a:avLst>
          </a:prstGeom>
          <a:ln>
            <a:solidFill>
              <a:srgbClr val="D3A2DA"/>
            </a:solidFill>
          </a:ln>
        </p:spPr>
        <p:style>
          <a:lnRef idx="2">
            <a:schemeClr val="accent2"/>
          </a:lnRef>
          <a:fillRef idx="1">
            <a:schemeClr val="lt1"/>
          </a:fillRef>
          <a:effectRef idx="0">
            <a:schemeClr val="accent2"/>
          </a:effectRef>
          <a:fontRef idx="minor">
            <a:schemeClr val="dk1"/>
          </a:fontRef>
        </p:style>
        <p:txBody>
          <a:bodyPr rtlCol="0" anchor="ctr"/>
          <a:lstStyle/>
          <a:p>
            <a:pPr lvl="0" algn="ctr"/>
            <a:r>
              <a:rPr lang="zh-CN" altLang="en-US" sz="2000" dirty="0" smtClean="0">
                <a:latin typeface="微软雅黑" pitchFamily="34" charset="-122"/>
                <a:ea typeface="微软雅黑" pitchFamily="34" charset="-122"/>
              </a:rPr>
              <a:t>现状</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396918104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ox(in)">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ppt_x"/>
                                          </p:val>
                                        </p:tav>
                                        <p:tav tm="100000">
                                          <p:val>
                                            <p:strVal val="#ppt_x"/>
                                          </p:val>
                                        </p:tav>
                                      </p:tavLst>
                                    </p:anim>
                                    <p:anim calcmode="lin" valueType="num">
                                      <p:cBhvr additive="base">
                                        <p:cTn id="1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500" fill="hold"/>
                                        <p:tgtEl>
                                          <p:spTgt spid="34"/>
                                        </p:tgtEl>
                                        <p:attrNameLst>
                                          <p:attrName>ppt_x</p:attrName>
                                        </p:attrNameLst>
                                      </p:cBhvr>
                                      <p:tavLst>
                                        <p:tav tm="0">
                                          <p:val>
                                            <p:strVal val="#ppt_x"/>
                                          </p:val>
                                        </p:tav>
                                        <p:tav tm="100000">
                                          <p:val>
                                            <p:strVal val="#ppt_x"/>
                                          </p:val>
                                        </p:tav>
                                      </p:tavLst>
                                    </p:anim>
                                    <p:anim calcmode="lin" valueType="num">
                                      <p:cBhvr additive="base">
                                        <p:cTn id="19" dur="500" fill="hold"/>
                                        <p:tgtEl>
                                          <p:spTgt spid="3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4" presetClass="entr" presetSubtype="16"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ox(in)">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 calcmode="lin" valueType="num">
                                      <p:cBhvr additive="base">
                                        <p:cTn id="28" dur="500" fill="hold"/>
                                        <p:tgtEl>
                                          <p:spTgt spid="47"/>
                                        </p:tgtEl>
                                        <p:attrNameLst>
                                          <p:attrName>ppt_x</p:attrName>
                                        </p:attrNameLst>
                                      </p:cBhvr>
                                      <p:tavLst>
                                        <p:tav tm="0">
                                          <p:val>
                                            <p:strVal val="#ppt_x"/>
                                          </p:val>
                                        </p:tav>
                                        <p:tav tm="100000">
                                          <p:val>
                                            <p:strVal val="#ppt_x"/>
                                          </p:val>
                                        </p:tav>
                                      </p:tavLst>
                                    </p:anim>
                                    <p:anim calcmode="lin" valueType="num">
                                      <p:cBhvr additive="base">
                                        <p:cTn id="29" dur="500" fill="hold"/>
                                        <p:tgtEl>
                                          <p:spTgt spid="47"/>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4" presetClass="entr" presetSubtype="16" fill="hold" grpId="0" nodeType="after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box(in)">
                                      <p:cBhvr>
                                        <p:cTn id="33" dur="500"/>
                                        <p:tgtEl>
                                          <p:spTgt spid="46"/>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5"/>
                                        </p:tgtEl>
                                        <p:attrNameLst>
                                          <p:attrName>style.visibility</p:attrName>
                                        </p:attrNameLst>
                                      </p:cBhvr>
                                      <p:to>
                                        <p:strVal val="visible"/>
                                      </p:to>
                                    </p:set>
                                    <p:anim calcmode="lin" valueType="num">
                                      <p:cBhvr additive="base">
                                        <p:cTn id="38" dur="500" fill="hold"/>
                                        <p:tgtEl>
                                          <p:spTgt spid="35"/>
                                        </p:tgtEl>
                                        <p:attrNameLst>
                                          <p:attrName>ppt_x</p:attrName>
                                        </p:attrNameLst>
                                      </p:cBhvr>
                                      <p:tavLst>
                                        <p:tav tm="0">
                                          <p:val>
                                            <p:strVal val="#ppt_x"/>
                                          </p:val>
                                        </p:tav>
                                        <p:tav tm="100000">
                                          <p:val>
                                            <p:strVal val="#ppt_x"/>
                                          </p:val>
                                        </p:tav>
                                      </p:tavLst>
                                    </p:anim>
                                    <p:anim calcmode="lin" valueType="num">
                                      <p:cBhvr additive="base">
                                        <p:cTn id="3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additive="base">
                                        <p:cTn id="44" dur="500" fill="hold"/>
                                        <p:tgtEl>
                                          <p:spTgt spid="36"/>
                                        </p:tgtEl>
                                        <p:attrNameLst>
                                          <p:attrName>ppt_x</p:attrName>
                                        </p:attrNameLst>
                                      </p:cBhvr>
                                      <p:tavLst>
                                        <p:tav tm="0">
                                          <p:val>
                                            <p:strVal val="#ppt_x"/>
                                          </p:val>
                                        </p:tav>
                                        <p:tav tm="100000">
                                          <p:val>
                                            <p:strVal val="#ppt_x"/>
                                          </p:val>
                                        </p:tav>
                                      </p:tavLst>
                                    </p:anim>
                                    <p:anim calcmode="lin" valueType="num">
                                      <p:cBhvr additive="base">
                                        <p:cTn id="45" dur="500" fill="hold"/>
                                        <p:tgtEl>
                                          <p:spTgt spid="36"/>
                                        </p:tgtEl>
                                        <p:attrNameLst>
                                          <p:attrName>ppt_y</p:attrName>
                                        </p:attrNameLst>
                                      </p:cBhvr>
                                      <p:tavLst>
                                        <p:tav tm="0">
                                          <p:val>
                                            <p:strVal val="1+#ppt_h/2"/>
                                          </p:val>
                                        </p:tav>
                                        <p:tav tm="100000">
                                          <p:val>
                                            <p:strVal val="#ppt_y"/>
                                          </p:val>
                                        </p:tav>
                                      </p:tavLst>
                                    </p:anim>
                                  </p:childTnLst>
                                </p:cTn>
                              </p:par>
                            </p:childTnLst>
                          </p:cTn>
                        </p:par>
                        <p:par>
                          <p:cTn id="46" fill="hold">
                            <p:stCondLst>
                              <p:cond delay="500"/>
                            </p:stCondLst>
                            <p:childTnLst>
                              <p:par>
                                <p:cTn id="47" presetID="4" presetClass="entr" presetSubtype="16" fill="hold" grpId="0" nodeType="after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box(in)">
                                      <p:cBhvr>
                                        <p:cTn id="4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4" grpId="0" animBg="1"/>
      <p:bldP spid="35" grpId="0" animBg="1"/>
      <p:bldP spid="36" grpId="0" animBg="1"/>
      <p:bldP spid="37" grpId="0" animBg="1"/>
      <p:bldP spid="45" grpId="0" animBg="1"/>
      <p:bldP spid="46" grpId="0" animBg="1"/>
      <p:bldP spid="47" grpId="0" animBg="1"/>
    </p:bld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2361</TotalTime>
  <Words>2068</Words>
  <Application>Microsoft Office PowerPoint</Application>
  <PresentationFormat>宽屏</PresentationFormat>
  <Paragraphs>226</Paragraphs>
  <Slides>18</Slides>
  <Notes>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等线</vt:lpstr>
      <vt:lpstr>Times New Roman</vt:lpstr>
      <vt:lpstr>Arial</vt:lpstr>
      <vt:lpstr>宋体</vt:lpstr>
      <vt:lpstr>汉仪星球体W</vt:lpstr>
      <vt:lpstr>微软雅黑</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 lan</dc:creator>
  <cp:lastModifiedBy>yang lan</cp:lastModifiedBy>
  <cp:revision>282</cp:revision>
  <dcterms:created xsi:type="dcterms:W3CDTF">2018-12-15T09:02:45Z</dcterms:created>
  <dcterms:modified xsi:type="dcterms:W3CDTF">2018-12-19T01:57:52Z</dcterms:modified>
</cp:coreProperties>
</file>